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3"/>
  </p:notesMasterIdLst>
  <p:sldIdLst>
    <p:sldId id="308" r:id="rId5"/>
    <p:sldId id="289" r:id="rId6"/>
    <p:sldId id="292" r:id="rId7"/>
    <p:sldId id="291" r:id="rId8"/>
    <p:sldId id="306" r:id="rId9"/>
    <p:sldId id="304" r:id="rId10"/>
    <p:sldId id="294" r:id="rId11"/>
    <p:sldId id="293" r:id="rId12"/>
    <p:sldId id="295" r:id="rId13"/>
    <p:sldId id="297" r:id="rId14"/>
    <p:sldId id="310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23" r:id="rId23"/>
    <p:sldId id="324" r:id="rId24"/>
    <p:sldId id="325" r:id="rId25"/>
    <p:sldId id="298" r:id="rId26"/>
    <p:sldId id="299" r:id="rId27"/>
    <p:sldId id="307" r:id="rId28"/>
    <p:sldId id="326" r:id="rId29"/>
    <p:sldId id="327" r:id="rId30"/>
    <p:sldId id="302" r:id="rId31"/>
    <p:sldId id="30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F894D-9DEF-4D0D-8FB6-2F7D99ABD4B5}">
      <dgm:prSet/>
      <dgm:spPr/>
      <dgm:t>
        <a:bodyPr/>
        <a:lstStyle/>
        <a:p>
          <a:r>
            <a:rPr lang="en-IN" dirty="0"/>
            <a:t>The economic and social disruption caused by the pandemic is devastating: tens of millions of people are at risk of falling into extreme poverty, while the number of undernourished people are currently estimated at nearly 690 million.</a:t>
          </a:r>
        </a:p>
      </dgm:t>
    </dgm:pt>
    <dgm:pt modelId="{AFFC3A79-DDDF-427C-9E8B-A5F1EAFF0D42}" type="sibTrans" cxnId="{879926D3-E32F-4F60-9D34-EE8176671BFE}">
      <dgm:prSet/>
      <dgm:spPr/>
      <dgm:t>
        <a:bodyPr/>
        <a:lstStyle/>
        <a:p>
          <a:endParaRPr lang="en-IN"/>
        </a:p>
      </dgm:t>
    </dgm:pt>
    <dgm:pt modelId="{63F4479F-939F-4F43-81A7-FAC0E8E18F59}" type="parTrans" cxnId="{879926D3-E32F-4F60-9D34-EE8176671BFE}">
      <dgm:prSet/>
      <dgm:spPr/>
      <dgm:t>
        <a:bodyPr/>
        <a:lstStyle/>
        <a:p>
          <a:endParaRPr lang="en-IN"/>
        </a:p>
      </dgm:t>
    </dgm:pt>
    <dgm:pt modelId="{12CC0208-CA56-42C0-A033-6DF6E04FE5B6}">
      <dgm:prSet/>
      <dgm:spPr/>
      <dgm:t>
        <a:bodyPr/>
        <a:lstStyle/>
        <a:p>
          <a:r>
            <a:rPr lang="en-IN" b="0" i="0" dirty="0"/>
            <a:t>We need ways to help people assess the risks involved, and understand what is happening around them. This would help them to take better, informed decisions.</a:t>
          </a:r>
          <a:endParaRPr lang="en-IN" dirty="0"/>
        </a:p>
      </dgm:t>
    </dgm:pt>
    <dgm:pt modelId="{AB4948F0-0B69-493C-BB16-0750276AA427}" type="sibTrans" cxnId="{F1D81AEC-E20C-4C62-A8B1-C49790C51B7F}">
      <dgm:prSet/>
      <dgm:spPr/>
      <dgm:t>
        <a:bodyPr/>
        <a:lstStyle/>
        <a:p>
          <a:endParaRPr lang="en-IN"/>
        </a:p>
      </dgm:t>
    </dgm:pt>
    <dgm:pt modelId="{98AAE480-0DDE-405A-8C99-93FE6EA75374}" type="parTrans" cxnId="{F1D81AEC-E20C-4C62-A8B1-C49790C51B7F}">
      <dgm:prSet/>
      <dgm:spPr/>
      <dgm:t>
        <a:bodyPr/>
        <a:lstStyle/>
        <a:p>
          <a:endParaRPr lang="en-IN"/>
        </a:p>
      </dgm:t>
    </dgm:pt>
    <dgm:pt modelId="{553BA447-5C36-43CB-9008-8A7C0A96C775}">
      <dgm:prSet/>
      <dgm:spPr/>
      <dgm:t>
        <a:bodyPr/>
        <a:lstStyle/>
        <a:p>
          <a:r>
            <a:rPr lang="en-IN" dirty="0"/>
            <a:t>Dashboards has become the iconic interface through which we understand the coronavirus pandemic. </a:t>
          </a:r>
          <a:r>
            <a:rPr lang="en-IN" b="0" i="0" dirty="0"/>
            <a:t>These visual displays are supposed to give us the information we need to act.</a:t>
          </a:r>
          <a:endParaRPr lang="en-IN" dirty="0"/>
        </a:p>
      </dgm:t>
    </dgm:pt>
    <dgm:pt modelId="{7B72F9DF-17E0-45EE-B171-647AAA0DE3CD}" type="sibTrans" cxnId="{4A31CAEE-A4DB-47A2-9FC3-65536F331117}">
      <dgm:prSet/>
      <dgm:spPr/>
      <dgm:t>
        <a:bodyPr/>
        <a:lstStyle/>
        <a:p>
          <a:endParaRPr lang="en-IN"/>
        </a:p>
      </dgm:t>
    </dgm:pt>
    <dgm:pt modelId="{0471CA42-BE44-425B-8F99-1D19BFCF2BBC}" type="parTrans" cxnId="{4A31CAEE-A4DB-47A2-9FC3-65536F331117}">
      <dgm:prSet/>
      <dgm:spPr/>
      <dgm:t>
        <a:bodyPr/>
        <a:lstStyle/>
        <a:p>
          <a:endParaRPr lang="en-IN"/>
        </a:p>
      </dgm:t>
    </dgm:pt>
    <dgm:pt modelId="{F6BCFEFB-CC39-45EF-930C-7D7BC5A658E0}">
      <dgm:prSet/>
      <dgm:spPr/>
      <dgm:t>
        <a:bodyPr/>
        <a:lstStyle/>
        <a:p>
          <a:r>
            <a:rPr lang="en-IN" dirty="0"/>
            <a:t>According to WHO, as of March 2022, COVID-19 had infected over 474M people and killed more than 6M worldwide.</a:t>
          </a:r>
        </a:p>
      </dgm:t>
    </dgm:pt>
    <dgm:pt modelId="{D0B1A520-38A2-4994-A809-E0F18A9C57AE}" type="parTrans" cxnId="{B72AA338-B61A-4702-89F5-44DBA5200876}">
      <dgm:prSet/>
      <dgm:spPr/>
      <dgm:t>
        <a:bodyPr/>
        <a:lstStyle/>
        <a:p>
          <a:endParaRPr lang="en-IN"/>
        </a:p>
      </dgm:t>
    </dgm:pt>
    <dgm:pt modelId="{F3D71DEF-715E-48F5-A74F-56A6FC41546D}" type="sibTrans" cxnId="{B72AA338-B61A-4702-89F5-44DBA5200876}">
      <dgm:prSet/>
      <dgm:spPr/>
      <dgm:t>
        <a:bodyPr/>
        <a:lstStyle/>
        <a:p>
          <a:endParaRPr lang="en-IN"/>
        </a:p>
      </dgm:t>
    </dgm:pt>
    <dgm:pt modelId="{2A5AC580-ECB0-4A18-BB48-77B4B0ACB7D6}" type="pres">
      <dgm:prSet presAssocID="{407ABB1E-CB69-44E5-8079-DB7F5955D926}" presName="linear" presStyleCnt="0">
        <dgm:presLayoutVars>
          <dgm:animLvl val="lvl"/>
          <dgm:resizeHandles val="exact"/>
        </dgm:presLayoutVars>
      </dgm:prSet>
      <dgm:spPr/>
    </dgm:pt>
    <dgm:pt modelId="{962C29F5-8767-4C0D-9510-67B5FA78DCC6}" type="pres">
      <dgm:prSet presAssocID="{F6BCFEFB-CC39-45EF-930C-7D7BC5A658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2336FA-C6F0-4FB5-A392-F01AE4F86BCC}" type="pres">
      <dgm:prSet presAssocID="{F3D71DEF-715E-48F5-A74F-56A6FC41546D}" presName="spacer" presStyleCnt="0"/>
      <dgm:spPr/>
    </dgm:pt>
    <dgm:pt modelId="{64E6DFEF-B04C-41EE-94A8-589650F342E1}" type="pres">
      <dgm:prSet presAssocID="{23EF894D-9DEF-4D0D-8FB6-2F7D99ABD4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9E1DAA-D10C-4FB2-AFBB-C40C0C43C3A1}" type="pres">
      <dgm:prSet presAssocID="{AFFC3A79-DDDF-427C-9E8B-A5F1EAFF0D42}" presName="spacer" presStyleCnt="0"/>
      <dgm:spPr/>
    </dgm:pt>
    <dgm:pt modelId="{19F85477-1832-4E87-A2E9-5066ADF4872F}" type="pres">
      <dgm:prSet presAssocID="{12CC0208-CA56-42C0-A033-6DF6E04FE5B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3C12AC-F854-48A5-8E89-9F5FA3E521EB}" type="pres">
      <dgm:prSet presAssocID="{AB4948F0-0B69-493C-BB16-0750276AA427}" presName="spacer" presStyleCnt="0"/>
      <dgm:spPr/>
    </dgm:pt>
    <dgm:pt modelId="{BD54009A-5E4E-4D30-8FB7-FFDA8B412036}" type="pres">
      <dgm:prSet presAssocID="{553BA447-5C36-43CB-9008-8A7C0A96C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740632-1727-4DE3-B0C0-73361AF37B54}" type="presOf" srcId="{12CC0208-CA56-42C0-A033-6DF6E04FE5B6}" destId="{19F85477-1832-4E87-A2E9-5066ADF4872F}" srcOrd="0" destOrd="0" presId="urn:microsoft.com/office/officeart/2005/8/layout/vList2"/>
    <dgm:cxn modelId="{B72AA338-B61A-4702-89F5-44DBA5200876}" srcId="{407ABB1E-CB69-44E5-8079-DB7F5955D926}" destId="{F6BCFEFB-CC39-45EF-930C-7D7BC5A658E0}" srcOrd="0" destOrd="0" parTransId="{D0B1A520-38A2-4994-A809-E0F18A9C57AE}" sibTransId="{F3D71DEF-715E-48F5-A74F-56A6FC41546D}"/>
    <dgm:cxn modelId="{E0E4565B-AC7C-47CF-9D6E-FB52677F4190}" type="presOf" srcId="{553BA447-5C36-43CB-9008-8A7C0A96C775}" destId="{BD54009A-5E4E-4D30-8FB7-FFDA8B412036}" srcOrd="0" destOrd="0" presId="urn:microsoft.com/office/officeart/2005/8/layout/vList2"/>
    <dgm:cxn modelId="{50FC736A-C977-47DD-A74B-A85F8C35DD50}" type="presOf" srcId="{F6BCFEFB-CC39-45EF-930C-7D7BC5A658E0}" destId="{962C29F5-8767-4C0D-9510-67B5FA78DCC6}" srcOrd="0" destOrd="0" presId="urn:microsoft.com/office/officeart/2005/8/layout/vList2"/>
    <dgm:cxn modelId="{68BA5C6E-2F5C-45AB-8E81-A067293A54BD}" type="presOf" srcId="{407ABB1E-CB69-44E5-8079-DB7F5955D926}" destId="{2A5AC580-ECB0-4A18-BB48-77B4B0ACB7D6}" srcOrd="0" destOrd="0" presId="urn:microsoft.com/office/officeart/2005/8/layout/vList2"/>
    <dgm:cxn modelId="{833EECB1-1C3F-40E4-B26D-DFDC9AA3F90D}" type="presOf" srcId="{23EF894D-9DEF-4D0D-8FB6-2F7D99ABD4B5}" destId="{64E6DFEF-B04C-41EE-94A8-589650F342E1}" srcOrd="0" destOrd="0" presId="urn:microsoft.com/office/officeart/2005/8/layout/vList2"/>
    <dgm:cxn modelId="{879926D3-E32F-4F60-9D34-EE8176671BFE}" srcId="{407ABB1E-CB69-44E5-8079-DB7F5955D926}" destId="{23EF894D-9DEF-4D0D-8FB6-2F7D99ABD4B5}" srcOrd="1" destOrd="0" parTransId="{63F4479F-939F-4F43-81A7-FAC0E8E18F59}" sibTransId="{AFFC3A79-DDDF-427C-9E8B-A5F1EAFF0D42}"/>
    <dgm:cxn modelId="{F1D81AEC-E20C-4C62-A8B1-C49790C51B7F}" srcId="{407ABB1E-CB69-44E5-8079-DB7F5955D926}" destId="{12CC0208-CA56-42C0-A033-6DF6E04FE5B6}" srcOrd="2" destOrd="0" parTransId="{98AAE480-0DDE-405A-8C99-93FE6EA75374}" sibTransId="{AB4948F0-0B69-493C-BB16-0750276AA427}"/>
    <dgm:cxn modelId="{4A31CAEE-A4DB-47A2-9FC3-65536F331117}" srcId="{407ABB1E-CB69-44E5-8079-DB7F5955D926}" destId="{553BA447-5C36-43CB-9008-8A7C0A96C775}" srcOrd="3" destOrd="0" parTransId="{0471CA42-BE44-425B-8F99-1D19BFCF2BBC}" sibTransId="{7B72F9DF-17E0-45EE-B171-647AAA0DE3CD}"/>
    <dgm:cxn modelId="{C6D168D3-4B03-40DB-8FDD-81EB92CE9C39}" type="presParOf" srcId="{2A5AC580-ECB0-4A18-BB48-77B4B0ACB7D6}" destId="{962C29F5-8767-4C0D-9510-67B5FA78DCC6}" srcOrd="0" destOrd="0" presId="urn:microsoft.com/office/officeart/2005/8/layout/vList2"/>
    <dgm:cxn modelId="{DD5D1641-7886-4DAE-80FD-AF3CFEFA019B}" type="presParOf" srcId="{2A5AC580-ECB0-4A18-BB48-77B4B0ACB7D6}" destId="{5E2336FA-C6F0-4FB5-A392-F01AE4F86BCC}" srcOrd="1" destOrd="0" presId="urn:microsoft.com/office/officeart/2005/8/layout/vList2"/>
    <dgm:cxn modelId="{AC4E88E6-4E28-4DDC-8D32-E7BB7834E839}" type="presParOf" srcId="{2A5AC580-ECB0-4A18-BB48-77B4B0ACB7D6}" destId="{64E6DFEF-B04C-41EE-94A8-589650F342E1}" srcOrd="2" destOrd="0" presId="urn:microsoft.com/office/officeart/2005/8/layout/vList2"/>
    <dgm:cxn modelId="{2F4C0C3D-1035-4CD9-A871-8A3CC495D69C}" type="presParOf" srcId="{2A5AC580-ECB0-4A18-BB48-77B4B0ACB7D6}" destId="{BA9E1DAA-D10C-4FB2-AFBB-C40C0C43C3A1}" srcOrd="3" destOrd="0" presId="urn:microsoft.com/office/officeart/2005/8/layout/vList2"/>
    <dgm:cxn modelId="{0B94F9D9-639E-480B-B4AB-E7EA76D45E4A}" type="presParOf" srcId="{2A5AC580-ECB0-4A18-BB48-77B4B0ACB7D6}" destId="{19F85477-1832-4E87-A2E9-5066ADF4872F}" srcOrd="4" destOrd="0" presId="urn:microsoft.com/office/officeart/2005/8/layout/vList2"/>
    <dgm:cxn modelId="{5D89F753-8550-44AE-8AC9-5E64903BB310}" type="presParOf" srcId="{2A5AC580-ECB0-4A18-BB48-77B4B0ACB7D6}" destId="{163C12AC-F854-48A5-8E89-9F5FA3E521EB}" srcOrd="5" destOrd="0" presId="urn:microsoft.com/office/officeart/2005/8/layout/vList2"/>
    <dgm:cxn modelId="{64F647EA-24EF-4274-9E61-5719821962EF}" type="presParOf" srcId="{2A5AC580-ECB0-4A18-BB48-77B4B0ACB7D6}" destId="{BD54009A-5E4E-4D30-8FB7-FFDA8B4120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1BD313-A6A9-4228-8980-87952CAFD4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71E4445-079B-4B09-A4DE-BE7D2401D04C}">
      <dgm:prSet custT="1"/>
      <dgm:spPr/>
      <dgm:t>
        <a:bodyPr/>
        <a:lstStyle/>
        <a:p>
          <a:pPr algn="ctr"/>
          <a:r>
            <a:rPr lang="en-IN" sz="1800" dirty="0"/>
            <a:t>Sources:</a:t>
          </a:r>
          <a:br>
            <a:rPr lang="en-IN" sz="1800" dirty="0"/>
          </a:br>
          <a:r>
            <a:rPr lang="en-IN" sz="1800" dirty="0"/>
            <a:t>Time Series Data by JHU</a:t>
          </a:r>
          <a:br>
            <a:rPr lang="en-IN" sz="1800" dirty="0"/>
          </a:br>
          <a:r>
            <a:rPr lang="en-IN" sz="1800" dirty="0"/>
            <a:t>Case Surveillance Data by CDC</a:t>
          </a:r>
          <a:endParaRPr lang="en-US" sz="1800" dirty="0"/>
        </a:p>
      </dgm:t>
    </dgm:pt>
    <dgm:pt modelId="{1E1C01C8-E580-4FF9-BC99-A832E4479854}" type="parTrans" cxnId="{54796678-86A4-4385-84E2-910DF489F162}">
      <dgm:prSet/>
      <dgm:spPr/>
      <dgm:t>
        <a:bodyPr/>
        <a:lstStyle/>
        <a:p>
          <a:endParaRPr lang="en-US"/>
        </a:p>
      </dgm:t>
    </dgm:pt>
    <dgm:pt modelId="{DD139661-2501-40D2-8050-CDB416DE77DB}" type="sibTrans" cxnId="{54796678-86A4-4385-84E2-910DF489F162}">
      <dgm:prSet/>
      <dgm:spPr/>
      <dgm:t>
        <a:bodyPr/>
        <a:lstStyle/>
        <a:p>
          <a:endParaRPr lang="en-US"/>
        </a:p>
      </dgm:t>
    </dgm:pt>
    <dgm:pt modelId="{E89AFC99-BE85-4AB8-8083-6B6352F1CC01}">
      <dgm:prSet custT="1"/>
      <dgm:spPr/>
      <dgm:t>
        <a:bodyPr/>
        <a:lstStyle/>
        <a:p>
          <a:pPr algn="ctr"/>
          <a:r>
            <a:rPr lang="en-IN" sz="1800" dirty="0"/>
            <a:t>Size of CDC data:</a:t>
          </a:r>
          <a:br>
            <a:rPr lang="en-IN" sz="1800" dirty="0"/>
          </a:br>
          <a:r>
            <a:rPr lang="en-IN" sz="1800" dirty="0"/>
            <a:t>5.82 GB in total; 430 KB/record</a:t>
          </a:r>
          <a:br>
            <a:rPr lang="en-IN" sz="1800" dirty="0"/>
          </a:br>
          <a:r>
            <a:rPr lang="en-IN" sz="1800" dirty="0"/>
            <a:t>Size of JHU data:</a:t>
          </a:r>
          <a:br>
            <a:rPr lang="en-IN" sz="1800" dirty="0"/>
          </a:br>
          <a:r>
            <a:rPr lang="en-IN" sz="1800" dirty="0"/>
            <a:t>18.1 MB in total;  30.8 KB/record</a:t>
          </a:r>
          <a:endParaRPr lang="en-US" sz="1800" dirty="0"/>
        </a:p>
      </dgm:t>
    </dgm:pt>
    <dgm:pt modelId="{C9ABB348-5756-45C6-86D1-7CE341E97EC1}" type="parTrans" cxnId="{9DE0B205-5E34-4C4D-B201-FABBCC842207}">
      <dgm:prSet/>
      <dgm:spPr/>
      <dgm:t>
        <a:bodyPr/>
        <a:lstStyle/>
        <a:p>
          <a:endParaRPr lang="en-US"/>
        </a:p>
      </dgm:t>
    </dgm:pt>
    <dgm:pt modelId="{D7097A1E-3F79-4322-8591-9FD4B37669B1}" type="sibTrans" cxnId="{9DE0B205-5E34-4C4D-B201-FABBCC842207}">
      <dgm:prSet/>
      <dgm:spPr/>
      <dgm:t>
        <a:bodyPr/>
        <a:lstStyle/>
        <a:p>
          <a:endParaRPr lang="en-US"/>
        </a:p>
      </dgm:t>
    </dgm:pt>
    <dgm:pt modelId="{CC21CF84-F76F-4B83-9F68-AD75CD64F87B}">
      <dgm:prSet custT="1"/>
      <dgm:spPr/>
      <dgm:t>
        <a:bodyPr/>
        <a:lstStyle/>
        <a:p>
          <a:pPr algn="ctr"/>
          <a:r>
            <a:rPr lang="en-IN" sz="1800" dirty="0"/>
            <a:t>Number of records being processed: </a:t>
          </a:r>
          <a:br>
            <a:rPr lang="en-IN" sz="1800" dirty="0"/>
          </a:br>
          <a:r>
            <a:rPr lang="en-IN" sz="1800" dirty="0"/>
            <a:t>44.1M</a:t>
          </a:r>
          <a:endParaRPr lang="en-US" sz="1800" dirty="0"/>
        </a:p>
      </dgm:t>
    </dgm:pt>
    <dgm:pt modelId="{0C106D7C-A667-492A-9554-3C3A840DE80E}" type="parTrans" cxnId="{E336BC99-1E38-4764-BD27-1B525222EB94}">
      <dgm:prSet/>
      <dgm:spPr/>
      <dgm:t>
        <a:bodyPr/>
        <a:lstStyle/>
        <a:p>
          <a:endParaRPr lang="en-US"/>
        </a:p>
      </dgm:t>
    </dgm:pt>
    <dgm:pt modelId="{A360FEE3-87AD-4125-8F76-241A93D4942D}" type="sibTrans" cxnId="{E336BC99-1E38-4764-BD27-1B525222EB94}">
      <dgm:prSet/>
      <dgm:spPr/>
      <dgm:t>
        <a:bodyPr/>
        <a:lstStyle/>
        <a:p>
          <a:endParaRPr lang="en-US"/>
        </a:p>
      </dgm:t>
    </dgm:pt>
    <dgm:pt modelId="{BAA850D8-D3C4-4353-9304-F8975AC82D5C}" type="pres">
      <dgm:prSet presAssocID="{871BD313-A6A9-4228-8980-87952CAFD48E}" presName="root" presStyleCnt="0">
        <dgm:presLayoutVars>
          <dgm:dir/>
          <dgm:resizeHandles val="exact"/>
        </dgm:presLayoutVars>
      </dgm:prSet>
      <dgm:spPr/>
    </dgm:pt>
    <dgm:pt modelId="{BA5407FB-3A2D-45C5-93C9-E527CFF916D5}" type="pres">
      <dgm:prSet presAssocID="{371E4445-079B-4B09-A4DE-BE7D2401D04C}" presName="compNode" presStyleCnt="0"/>
      <dgm:spPr/>
    </dgm:pt>
    <dgm:pt modelId="{75A4ACF1-1C6F-4A6D-AC30-A689ACC97279}" type="pres">
      <dgm:prSet presAssocID="{371E4445-079B-4B09-A4DE-BE7D2401D04C}" presName="bgRect" presStyleLbl="bgShp" presStyleIdx="0" presStyleCnt="3"/>
      <dgm:spPr/>
    </dgm:pt>
    <dgm:pt modelId="{CDD6943A-B054-4A4F-8B86-366756E7A4A6}" type="pres">
      <dgm:prSet presAssocID="{371E4445-079B-4B09-A4DE-BE7D2401D0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106DB22-878E-4921-B2A5-A6F69F3EB61C}" type="pres">
      <dgm:prSet presAssocID="{371E4445-079B-4B09-A4DE-BE7D2401D04C}" presName="spaceRect" presStyleCnt="0"/>
      <dgm:spPr/>
    </dgm:pt>
    <dgm:pt modelId="{145DBA72-ECDA-457B-AD68-9E7972E76A8D}" type="pres">
      <dgm:prSet presAssocID="{371E4445-079B-4B09-A4DE-BE7D2401D04C}" presName="parTx" presStyleLbl="revTx" presStyleIdx="0" presStyleCnt="3">
        <dgm:presLayoutVars>
          <dgm:chMax val="0"/>
          <dgm:chPref val="0"/>
        </dgm:presLayoutVars>
      </dgm:prSet>
      <dgm:spPr/>
    </dgm:pt>
    <dgm:pt modelId="{917E3C6C-65C4-43E6-8584-09912D543F49}" type="pres">
      <dgm:prSet presAssocID="{DD139661-2501-40D2-8050-CDB416DE77DB}" presName="sibTrans" presStyleCnt="0"/>
      <dgm:spPr/>
    </dgm:pt>
    <dgm:pt modelId="{BDD2A70A-E8CD-4750-A391-1A6778EEB14C}" type="pres">
      <dgm:prSet presAssocID="{E89AFC99-BE85-4AB8-8083-6B6352F1CC01}" presName="compNode" presStyleCnt="0"/>
      <dgm:spPr/>
    </dgm:pt>
    <dgm:pt modelId="{2B22D981-FF83-4501-A6C0-8561F0368ECA}" type="pres">
      <dgm:prSet presAssocID="{E89AFC99-BE85-4AB8-8083-6B6352F1CC01}" presName="bgRect" presStyleLbl="bgShp" presStyleIdx="1" presStyleCnt="3"/>
      <dgm:spPr/>
    </dgm:pt>
    <dgm:pt modelId="{1CD6C5C2-13AA-4119-8D9B-8766F4182522}" type="pres">
      <dgm:prSet presAssocID="{E89AFC99-BE85-4AB8-8083-6B6352F1CC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3BF9D9-7D30-4948-BD84-3F482FF113FF}" type="pres">
      <dgm:prSet presAssocID="{E89AFC99-BE85-4AB8-8083-6B6352F1CC01}" presName="spaceRect" presStyleCnt="0"/>
      <dgm:spPr/>
    </dgm:pt>
    <dgm:pt modelId="{56C6BF4D-DDE7-418E-9200-6E983F0B2EFB}" type="pres">
      <dgm:prSet presAssocID="{E89AFC99-BE85-4AB8-8083-6B6352F1CC01}" presName="parTx" presStyleLbl="revTx" presStyleIdx="1" presStyleCnt="3">
        <dgm:presLayoutVars>
          <dgm:chMax val="0"/>
          <dgm:chPref val="0"/>
        </dgm:presLayoutVars>
      </dgm:prSet>
      <dgm:spPr/>
    </dgm:pt>
    <dgm:pt modelId="{AAC69D55-B409-467D-88BC-F62371630F30}" type="pres">
      <dgm:prSet presAssocID="{D7097A1E-3F79-4322-8591-9FD4B37669B1}" presName="sibTrans" presStyleCnt="0"/>
      <dgm:spPr/>
    </dgm:pt>
    <dgm:pt modelId="{6B3CD83A-D8B7-4BAC-93BE-644FAE4F41F4}" type="pres">
      <dgm:prSet presAssocID="{CC21CF84-F76F-4B83-9F68-AD75CD64F87B}" presName="compNode" presStyleCnt="0"/>
      <dgm:spPr/>
    </dgm:pt>
    <dgm:pt modelId="{C32B6C51-7D4E-4517-9FC6-047A1D1DC464}" type="pres">
      <dgm:prSet presAssocID="{CC21CF84-F76F-4B83-9F68-AD75CD64F87B}" presName="bgRect" presStyleLbl="bgShp" presStyleIdx="2" presStyleCnt="3"/>
      <dgm:spPr/>
    </dgm:pt>
    <dgm:pt modelId="{C3408605-AAC0-4908-A9D0-0586C5DD4F37}" type="pres">
      <dgm:prSet presAssocID="{CC21CF84-F76F-4B83-9F68-AD75CD64F8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12FA708-8402-4C35-B84F-65124C4F91F4}" type="pres">
      <dgm:prSet presAssocID="{CC21CF84-F76F-4B83-9F68-AD75CD64F87B}" presName="spaceRect" presStyleCnt="0"/>
      <dgm:spPr/>
    </dgm:pt>
    <dgm:pt modelId="{77FA0578-A0C6-43FB-AB8D-2797C70B96F7}" type="pres">
      <dgm:prSet presAssocID="{CC21CF84-F76F-4B83-9F68-AD75CD64F8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E0B205-5E34-4C4D-B201-FABBCC842207}" srcId="{871BD313-A6A9-4228-8980-87952CAFD48E}" destId="{E89AFC99-BE85-4AB8-8083-6B6352F1CC01}" srcOrd="1" destOrd="0" parTransId="{C9ABB348-5756-45C6-86D1-7CE341E97EC1}" sibTransId="{D7097A1E-3F79-4322-8591-9FD4B37669B1}"/>
    <dgm:cxn modelId="{CA51FB68-568D-44C7-8326-F1ABB14BFA2E}" type="presOf" srcId="{871BD313-A6A9-4228-8980-87952CAFD48E}" destId="{BAA850D8-D3C4-4353-9304-F8975AC82D5C}" srcOrd="0" destOrd="0" presId="urn:microsoft.com/office/officeart/2018/2/layout/IconVerticalSolidList"/>
    <dgm:cxn modelId="{54796678-86A4-4385-84E2-910DF489F162}" srcId="{871BD313-A6A9-4228-8980-87952CAFD48E}" destId="{371E4445-079B-4B09-A4DE-BE7D2401D04C}" srcOrd="0" destOrd="0" parTransId="{1E1C01C8-E580-4FF9-BC99-A832E4479854}" sibTransId="{DD139661-2501-40D2-8050-CDB416DE77DB}"/>
    <dgm:cxn modelId="{709DD397-1CBD-4456-840D-FE1909845ABF}" type="presOf" srcId="{371E4445-079B-4B09-A4DE-BE7D2401D04C}" destId="{145DBA72-ECDA-457B-AD68-9E7972E76A8D}" srcOrd="0" destOrd="0" presId="urn:microsoft.com/office/officeart/2018/2/layout/IconVerticalSolidList"/>
    <dgm:cxn modelId="{E336BC99-1E38-4764-BD27-1B525222EB94}" srcId="{871BD313-A6A9-4228-8980-87952CAFD48E}" destId="{CC21CF84-F76F-4B83-9F68-AD75CD64F87B}" srcOrd="2" destOrd="0" parTransId="{0C106D7C-A667-492A-9554-3C3A840DE80E}" sibTransId="{A360FEE3-87AD-4125-8F76-241A93D4942D}"/>
    <dgm:cxn modelId="{B9CF29B7-16A1-4B8B-8ECA-7FDE5E66ADB4}" type="presOf" srcId="{E89AFC99-BE85-4AB8-8083-6B6352F1CC01}" destId="{56C6BF4D-DDE7-418E-9200-6E983F0B2EFB}" srcOrd="0" destOrd="0" presId="urn:microsoft.com/office/officeart/2018/2/layout/IconVerticalSolidList"/>
    <dgm:cxn modelId="{A8A9DDC2-A3AC-4255-ADFD-6A1F2856461C}" type="presOf" srcId="{CC21CF84-F76F-4B83-9F68-AD75CD64F87B}" destId="{77FA0578-A0C6-43FB-AB8D-2797C70B96F7}" srcOrd="0" destOrd="0" presId="urn:microsoft.com/office/officeart/2018/2/layout/IconVerticalSolidList"/>
    <dgm:cxn modelId="{749AA7D5-ACD0-45AA-B4BC-606B22C62D43}" type="presParOf" srcId="{BAA850D8-D3C4-4353-9304-F8975AC82D5C}" destId="{BA5407FB-3A2D-45C5-93C9-E527CFF916D5}" srcOrd="0" destOrd="0" presId="urn:microsoft.com/office/officeart/2018/2/layout/IconVerticalSolidList"/>
    <dgm:cxn modelId="{178C2898-7070-4933-A213-DE69DA85D2A6}" type="presParOf" srcId="{BA5407FB-3A2D-45C5-93C9-E527CFF916D5}" destId="{75A4ACF1-1C6F-4A6D-AC30-A689ACC97279}" srcOrd="0" destOrd="0" presId="urn:microsoft.com/office/officeart/2018/2/layout/IconVerticalSolidList"/>
    <dgm:cxn modelId="{3CE3DE1E-02C8-4085-A56F-F8EE1A710425}" type="presParOf" srcId="{BA5407FB-3A2D-45C5-93C9-E527CFF916D5}" destId="{CDD6943A-B054-4A4F-8B86-366756E7A4A6}" srcOrd="1" destOrd="0" presId="urn:microsoft.com/office/officeart/2018/2/layout/IconVerticalSolidList"/>
    <dgm:cxn modelId="{277316E3-98C1-42F7-AB2B-AD92AD7A0C68}" type="presParOf" srcId="{BA5407FB-3A2D-45C5-93C9-E527CFF916D5}" destId="{C106DB22-878E-4921-B2A5-A6F69F3EB61C}" srcOrd="2" destOrd="0" presId="urn:microsoft.com/office/officeart/2018/2/layout/IconVerticalSolidList"/>
    <dgm:cxn modelId="{9087F88C-4D88-469A-BED3-2722AB2D7A0C}" type="presParOf" srcId="{BA5407FB-3A2D-45C5-93C9-E527CFF916D5}" destId="{145DBA72-ECDA-457B-AD68-9E7972E76A8D}" srcOrd="3" destOrd="0" presId="urn:microsoft.com/office/officeart/2018/2/layout/IconVerticalSolidList"/>
    <dgm:cxn modelId="{D86CA9D2-A716-4772-AD38-95C5ADD2B59B}" type="presParOf" srcId="{BAA850D8-D3C4-4353-9304-F8975AC82D5C}" destId="{917E3C6C-65C4-43E6-8584-09912D543F49}" srcOrd="1" destOrd="0" presId="urn:microsoft.com/office/officeart/2018/2/layout/IconVerticalSolidList"/>
    <dgm:cxn modelId="{1CC3250A-E6D1-44EF-876C-A61CAF83D819}" type="presParOf" srcId="{BAA850D8-D3C4-4353-9304-F8975AC82D5C}" destId="{BDD2A70A-E8CD-4750-A391-1A6778EEB14C}" srcOrd="2" destOrd="0" presId="urn:microsoft.com/office/officeart/2018/2/layout/IconVerticalSolidList"/>
    <dgm:cxn modelId="{B7587823-F597-4FA8-B28D-CE68D28F7551}" type="presParOf" srcId="{BDD2A70A-E8CD-4750-A391-1A6778EEB14C}" destId="{2B22D981-FF83-4501-A6C0-8561F0368ECA}" srcOrd="0" destOrd="0" presId="urn:microsoft.com/office/officeart/2018/2/layout/IconVerticalSolidList"/>
    <dgm:cxn modelId="{3B73FF31-483A-4CE6-A473-FC5B24CA9987}" type="presParOf" srcId="{BDD2A70A-E8CD-4750-A391-1A6778EEB14C}" destId="{1CD6C5C2-13AA-4119-8D9B-8766F4182522}" srcOrd="1" destOrd="0" presId="urn:microsoft.com/office/officeart/2018/2/layout/IconVerticalSolidList"/>
    <dgm:cxn modelId="{88364B1D-876F-406B-9D74-296F3734D80F}" type="presParOf" srcId="{BDD2A70A-E8CD-4750-A391-1A6778EEB14C}" destId="{293BF9D9-7D30-4948-BD84-3F482FF113FF}" srcOrd="2" destOrd="0" presId="urn:microsoft.com/office/officeart/2018/2/layout/IconVerticalSolidList"/>
    <dgm:cxn modelId="{5F5FAEBB-1C34-49A2-8B67-CFA0EE7BCE7C}" type="presParOf" srcId="{BDD2A70A-E8CD-4750-A391-1A6778EEB14C}" destId="{56C6BF4D-DDE7-418E-9200-6E983F0B2EFB}" srcOrd="3" destOrd="0" presId="urn:microsoft.com/office/officeart/2018/2/layout/IconVerticalSolidList"/>
    <dgm:cxn modelId="{A46184A6-61C9-44B8-A982-D70C17E2D7CC}" type="presParOf" srcId="{BAA850D8-D3C4-4353-9304-F8975AC82D5C}" destId="{AAC69D55-B409-467D-88BC-F62371630F30}" srcOrd="3" destOrd="0" presId="urn:microsoft.com/office/officeart/2018/2/layout/IconVerticalSolidList"/>
    <dgm:cxn modelId="{C97B8992-1838-4717-8B60-BA38E3A7D890}" type="presParOf" srcId="{BAA850D8-D3C4-4353-9304-F8975AC82D5C}" destId="{6B3CD83A-D8B7-4BAC-93BE-644FAE4F41F4}" srcOrd="4" destOrd="0" presId="urn:microsoft.com/office/officeart/2018/2/layout/IconVerticalSolidList"/>
    <dgm:cxn modelId="{33657CF0-C64E-4815-8071-2B9C1A80DDA1}" type="presParOf" srcId="{6B3CD83A-D8B7-4BAC-93BE-644FAE4F41F4}" destId="{C32B6C51-7D4E-4517-9FC6-047A1D1DC464}" srcOrd="0" destOrd="0" presId="urn:microsoft.com/office/officeart/2018/2/layout/IconVerticalSolidList"/>
    <dgm:cxn modelId="{66118576-41F3-452C-87A4-F296FAC1E8F7}" type="presParOf" srcId="{6B3CD83A-D8B7-4BAC-93BE-644FAE4F41F4}" destId="{C3408605-AAC0-4908-A9D0-0586C5DD4F37}" srcOrd="1" destOrd="0" presId="urn:microsoft.com/office/officeart/2018/2/layout/IconVerticalSolidList"/>
    <dgm:cxn modelId="{63518B51-C967-455B-82C7-A0DFC8ED8C82}" type="presParOf" srcId="{6B3CD83A-D8B7-4BAC-93BE-644FAE4F41F4}" destId="{212FA708-8402-4C35-B84F-65124C4F91F4}" srcOrd="2" destOrd="0" presId="urn:microsoft.com/office/officeart/2018/2/layout/IconVerticalSolidList"/>
    <dgm:cxn modelId="{DFB352C4-3B89-486E-9683-FC13CEA855C6}" type="presParOf" srcId="{6B3CD83A-D8B7-4BAC-93BE-644FAE4F41F4}" destId="{77FA0578-A0C6-43FB-AB8D-2797C70B96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21E29-61F4-4176-8AD7-D4BF4FA3A8C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0E4AAE-2365-480C-BAF0-FD22DCB97750}">
      <dgm:prSet/>
      <dgm:spPr/>
      <dgm:t>
        <a:bodyPr/>
        <a:lstStyle/>
        <a:p>
          <a:r>
            <a:rPr lang="en-IN" dirty="0"/>
            <a:t>Global level:</a:t>
          </a:r>
          <a:endParaRPr lang="en-US" dirty="0"/>
        </a:p>
      </dgm:t>
    </dgm:pt>
    <dgm:pt modelId="{5BD3B3AD-B48C-4A54-9724-D1F07DDB77E4}" type="parTrans" cxnId="{B0E46359-8721-48A5-AC14-0CBF18D43E65}">
      <dgm:prSet/>
      <dgm:spPr/>
      <dgm:t>
        <a:bodyPr/>
        <a:lstStyle/>
        <a:p>
          <a:endParaRPr lang="en-US"/>
        </a:p>
      </dgm:t>
    </dgm:pt>
    <dgm:pt modelId="{9F18098F-3324-4D9C-BB1B-B33EF9F7E2D8}" type="sibTrans" cxnId="{B0E46359-8721-48A5-AC14-0CBF18D43E65}">
      <dgm:prSet/>
      <dgm:spPr/>
      <dgm:t>
        <a:bodyPr/>
        <a:lstStyle/>
        <a:p>
          <a:endParaRPr lang="en-US"/>
        </a:p>
      </dgm:t>
    </dgm:pt>
    <dgm:pt modelId="{B4F7C32D-481D-4CFE-9F5D-F64BF4DE452C}">
      <dgm:prSet/>
      <dgm:spPr/>
      <dgm:t>
        <a:bodyPr/>
        <a:lstStyle/>
        <a:p>
          <a:r>
            <a:rPr lang="en-IN" dirty="0"/>
            <a:t>Latest death count across continents (Pie chart – Latest &amp; Cumulative)</a:t>
          </a:r>
          <a:endParaRPr lang="en-US" dirty="0"/>
        </a:p>
      </dgm:t>
    </dgm:pt>
    <dgm:pt modelId="{9DB00213-7F8B-41B8-819F-5CE88742E8F5}" type="parTrans" cxnId="{A57257C7-4AF3-4766-BEFE-69A136422FE4}">
      <dgm:prSet/>
      <dgm:spPr/>
      <dgm:t>
        <a:bodyPr/>
        <a:lstStyle/>
        <a:p>
          <a:endParaRPr lang="en-US"/>
        </a:p>
      </dgm:t>
    </dgm:pt>
    <dgm:pt modelId="{4F02F8C3-F1CB-491D-83FD-BF816D00A292}" type="sibTrans" cxnId="{A57257C7-4AF3-4766-BEFE-69A136422FE4}">
      <dgm:prSet/>
      <dgm:spPr/>
      <dgm:t>
        <a:bodyPr/>
        <a:lstStyle/>
        <a:p>
          <a:endParaRPr lang="en-US"/>
        </a:p>
      </dgm:t>
    </dgm:pt>
    <dgm:pt modelId="{3B91F7B0-220F-42B6-B0BD-F04594D5AC16}">
      <dgm:prSet/>
      <dgm:spPr/>
      <dgm:t>
        <a:bodyPr/>
        <a:lstStyle/>
        <a:p>
          <a:r>
            <a:rPr lang="en-IN"/>
            <a:t>US level:</a:t>
          </a:r>
          <a:endParaRPr lang="en-US"/>
        </a:p>
      </dgm:t>
    </dgm:pt>
    <dgm:pt modelId="{798605EB-5128-4F5A-AE60-37AE547C15C3}" type="parTrans" cxnId="{6F55744F-C9AD-4FC8-8239-71D5507866F8}">
      <dgm:prSet/>
      <dgm:spPr/>
      <dgm:t>
        <a:bodyPr/>
        <a:lstStyle/>
        <a:p>
          <a:endParaRPr lang="en-US"/>
        </a:p>
      </dgm:t>
    </dgm:pt>
    <dgm:pt modelId="{E1F3E36A-3EBD-4CC6-A8CA-D3DBEDFF48FC}" type="sibTrans" cxnId="{6F55744F-C9AD-4FC8-8239-71D5507866F8}">
      <dgm:prSet/>
      <dgm:spPr/>
      <dgm:t>
        <a:bodyPr/>
        <a:lstStyle/>
        <a:p>
          <a:endParaRPr lang="en-US"/>
        </a:p>
      </dgm:t>
    </dgm:pt>
    <dgm:pt modelId="{BFAD4EDF-ECA2-4B4D-83E9-EC20DE69C67E}">
      <dgm:prSet/>
      <dgm:spPr/>
      <dgm:t>
        <a:bodyPr/>
        <a:lstStyle/>
        <a:p>
          <a:r>
            <a:rPr lang="en-IN" dirty="0"/>
            <a:t>Situation across different periods of the outbreak (Line chart – Month Level)</a:t>
          </a:r>
          <a:endParaRPr lang="en-US" dirty="0"/>
        </a:p>
      </dgm:t>
    </dgm:pt>
    <dgm:pt modelId="{3F4B4B3F-FFE2-4536-B011-C63B333F957D}" type="parTrans" cxnId="{C3E190B3-6605-41E4-AE75-4D499C515762}">
      <dgm:prSet/>
      <dgm:spPr/>
      <dgm:t>
        <a:bodyPr/>
        <a:lstStyle/>
        <a:p>
          <a:endParaRPr lang="en-US"/>
        </a:p>
      </dgm:t>
    </dgm:pt>
    <dgm:pt modelId="{BAA67B42-E802-4F81-A20C-BAB848870DED}" type="sibTrans" cxnId="{C3E190B3-6605-41E4-AE75-4D499C515762}">
      <dgm:prSet/>
      <dgm:spPr/>
      <dgm:t>
        <a:bodyPr/>
        <a:lstStyle/>
        <a:p>
          <a:endParaRPr lang="en-US"/>
        </a:p>
      </dgm:t>
    </dgm:pt>
    <dgm:pt modelId="{0C56E1D9-A9C4-483D-BC35-C0E3B8C2A9B6}">
      <dgm:prSet/>
      <dgm:spPr/>
      <dgm:t>
        <a:bodyPr/>
        <a:lstStyle/>
        <a:p>
          <a:r>
            <a:rPr lang="en-IN" dirty="0"/>
            <a:t>Comparison between states based on percentage of deaths in each state? </a:t>
          </a:r>
          <a:r>
            <a:rPr lang="en-US" dirty="0"/>
            <a:t>(Bar c</a:t>
          </a:r>
          <a:r>
            <a:rPr lang="en-IN" dirty="0"/>
            <a:t>hart</a:t>
          </a:r>
          <a:r>
            <a:rPr lang="en-US" dirty="0"/>
            <a:t> with drop down filters)</a:t>
          </a:r>
        </a:p>
      </dgm:t>
    </dgm:pt>
    <dgm:pt modelId="{170964BD-69E1-4C2F-9697-3C5C1C9A0269}" type="parTrans" cxnId="{DBEEF939-6650-4A72-B910-C0840B93A65F}">
      <dgm:prSet/>
      <dgm:spPr/>
      <dgm:t>
        <a:bodyPr/>
        <a:lstStyle/>
        <a:p>
          <a:endParaRPr lang="en-US"/>
        </a:p>
      </dgm:t>
    </dgm:pt>
    <dgm:pt modelId="{5E692E37-4677-494C-A5E4-0081B5A9E5D7}" type="sibTrans" cxnId="{DBEEF939-6650-4A72-B910-C0840B93A65F}">
      <dgm:prSet/>
      <dgm:spPr/>
      <dgm:t>
        <a:bodyPr/>
        <a:lstStyle/>
        <a:p>
          <a:endParaRPr lang="en-US"/>
        </a:p>
      </dgm:t>
    </dgm:pt>
    <dgm:pt modelId="{45D34016-1A69-4583-917C-B5AE3B257B36}">
      <dgm:prSet/>
      <dgm:spPr/>
      <dgm:t>
        <a:bodyPr/>
        <a:lstStyle/>
        <a:p>
          <a:r>
            <a:rPr lang="en-US" dirty="0"/>
            <a:t>Which provinces accounted for the greatest number of deaths? (Sunburst chart)</a:t>
          </a:r>
        </a:p>
      </dgm:t>
    </dgm:pt>
    <dgm:pt modelId="{EE1C95F2-57E8-445A-BDE3-4C42CC00929B}" type="parTrans" cxnId="{9AEAC55A-1313-455A-9628-4DA88EAA6643}">
      <dgm:prSet/>
      <dgm:spPr/>
      <dgm:t>
        <a:bodyPr/>
        <a:lstStyle/>
        <a:p>
          <a:endParaRPr lang="en-US"/>
        </a:p>
      </dgm:t>
    </dgm:pt>
    <dgm:pt modelId="{F1247021-03E1-40DE-92CD-2C456EB4B70B}" type="sibTrans" cxnId="{9AEAC55A-1313-455A-9628-4DA88EAA6643}">
      <dgm:prSet/>
      <dgm:spPr/>
      <dgm:t>
        <a:bodyPr/>
        <a:lstStyle/>
        <a:p>
          <a:endParaRPr lang="en-US"/>
        </a:p>
      </dgm:t>
    </dgm:pt>
    <dgm:pt modelId="{1F2D69EA-ABE4-46B3-978B-E03D703CB9D8}">
      <dgm:prSet/>
      <dgm:spPr/>
      <dgm:t>
        <a:bodyPr/>
        <a:lstStyle/>
        <a:p>
          <a:r>
            <a:rPr lang="en-IN"/>
            <a:t>Individual level:</a:t>
          </a:r>
          <a:endParaRPr lang="en-US"/>
        </a:p>
      </dgm:t>
    </dgm:pt>
    <dgm:pt modelId="{30E131A7-4785-4097-9913-1F08CB22A67A}" type="parTrans" cxnId="{6B99EAD5-85AC-4EA8-B549-A92C61646301}">
      <dgm:prSet/>
      <dgm:spPr/>
      <dgm:t>
        <a:bodyPr/>
        <a:lstStyle/>
        <a:p>
          <a:endParaRPr lang="en-US"/>
        </a:p>
      </dgm:t>
    </dgm:pt>
    <dgm:pt modelId="{4F8C2E1E-6D65-4C9E-A7C5-6BF0E73620A4}" type="sibTrans" cxnId="{6B99EAD5-85AC-4EA8-B549-A92C61646301}">
      <dgm:prSet/>
      <dgm:spPr/>
      <dgm:t>
        <a:bodyPr/>
        <a:lstStyle/>
        <a:p>
          <a:endParaRPr lang="en-US"/>
        </a:p>
      </dgm:t>
    </dgm:pt>
    <dgm:pt modelId="{96EDFD27-87CE-405E-93B3-ECB128BFA3FD}">
      <dgm:prSet/>
      <dgm:spPr/>
      <dgm:t>
        <a:bodyPr/>
        <a:lstStyle/>
        <a:p>
          <a:r>
            <a:rPr lang="en-IN" dirty="0"/>
            <a:t>Which race has the most deaths? (Bar chart)</a:t>
          </a:r>
          <a:endParaRPr lang="en-US" dirty="0"/>
        </a:p>
      </dgm:t>
    </dgm:pt>
    <dgm:pt modelId="{3028F3E4-77D9-4749-B862-1FEDF5EB3491}" type="parTrans" cxnId="{6445808E-9946-415C-993A-FECD62FD7D5C}">
      <dgm:prSet/>
      <dgm:spPr/>
      <dgm:t>
        <a:bodyPr/>
        <a:lstStyle/>
        <a:p>
          <a:endParaRPr lang="en-US"/>
        </a:p>
      </dgm:t>
    </dgm:pt>
    <dgm:pt modelId="{6173E690-6FF9-472B-8C90-CB14F87E29E8}" type="sibTrans" cxnId="{6445808E-9946-415C-993A-FECD62FD7D5C}">
      <dgm:prSet/>
      <dgm:spPr/>
      <dgm:t>
        <a:bodyPr/>
        <a:lstStyle/>
        <a:p>
          <a:endParaRPr lang="en-US"/>
        </a:p>
      </dgm:t>
    </dgm:pt>
    <dgm:pt modelId="{9EBBB5FA-7829-4F46-8169-E1CB5888C5BD}">
      <dgm:prSet/>
      <dgm:spPr/>
      <dgm:t>
        <a:bodyPr/>
        <a:lstStyle/>
        <a:p>
          <a:r>
            <a:rPr lang="en-IN" dirty="0"/>
            <a:t>Which gender has the most deaths? (Bar chart)</a:t>
          </a:r>
          <a:endParaRPr lang="en-US" dirty="0"/>
        </a:p>
      </dgm:t>
    </dgm:pt>
    <dgm:pt modelId="{ABF8769B-1C41-419E-B175-56CF12D263B0}" type="parTrans" cxnId="{A8662CA4-E7FF-4695-A4BA-0794B3C39E38}">
      <dgm:prSet/>
      <dgm:spPr/>
      <dgm:t>
        <a:bodyPr/>
        <a:lstStyle/>
        <a:p>
          <a:endParaRPr lang="en-US"/>
        </a:p>
      </dgm:t>
    </dgm:pt>
    <dgm:pt modelId="{C611F8F2-D1EB-44DF-B239-4F3F7F4F100E}" type="sibTrans" cxnId="{A8662CA4-E7FF-4695-A4BA-0794B3C39E38}">
      <dgm:prSet/>
      <dgm:spPr/>
      <dgm:t>
        <a:bodyPr/>
        <a:lstStyle/>
        <a:p>
          <a:endParaRPr lang="en-US"/>
        </a:p>
      </dgm:t>
    </dgm:pt>
    <dgm:pt modelId="{537AC906-3E39-4CDD-B1C6-C1C3F5FFBADF}">
      <dgm:prSet/>
      <dgm:spPr/>
      <dgm:t>
        <a:bodyPr/>
        <a:lstStyle/>
        <a:p>
          <a:r>
            <a:rPr lang="en-IN" dirty="0"/>
            <a:t>Was underlying condition a major factor in the deaths occurred? (Bar chart)</a:t>
          </a:r>
          <a:endParaRPr lang="en-US" dirty="0"/>
        </a:p>
      </dgm:t>
    </dgm:pt>
    <dgm:pt modelId="{23A09A34-209C-4E79-8FCA-3229D33E077C}" type="parTrans" cxnId="{61242E96-A317-4ECA-98C5-75EE4548D2FC}">
      <dgm:prSet/>
      <dgm:spPr/>
      <dgm:t>
        <a:bodyPr/>
        <a:lstStyle/>
        <a:p>
          <a:endParaRPr lang="en-US"/>
        </a:p>
      </dgm:t>
    </dgm:pt>
    <dgm:pt modelId="{53CBE98C-B20A-4C31-8DA2-D58E5AD64DE4}" type="sibTrans" cxnId="{61242E96-A317-4ECA-98C5-75EE4548D2FC}">
      <dgm:prSet/>
      <dgm:spPr/>
      <dgm:t>
        <a:bodyPr/>
        <a:lstStyle/>
        <a:p>
          <a:endParaRPr lang="en-US"/>
        </a:p>
      </dgm:t>
    </dgm:pt>
    <dgm:pt modelId="{01ED2EF2-1987-4033-8D7E-BB4DEABFAB7B}">
      <dgm:prSet/>
      <dgm:spPr/>
      <dgm:t>
        <a:bodyPr/>
        <a:lstStyle/>
        <a:p>
          <a:r>
            <a:rPr lang="en-IN" dirty="0"/>
            <a:t>Which age group has the most deaths? (Bar chart)</a:t>
          </a:r>
          <a:endParaRPr lang="en-US" dirty="0"/>
        </a:p>
      </dgm:t>
    </dgm:pt>
    <dgm:pt modelId="{178EDD56-466B-4677-BB5F-2EAA038C442E}" type="parTrans" cxnId="{A03682F7-4510-4EBF-AF5D-8B5B342AF78C}">
      <dgm:prSet/>
      <dgm:spPr/>
      <dgm:t>
        <a:bodyPr/>
        <a:lstStyle/>
        <a:p>
          <a:endParaRPr lang="en-IN"/>
        </a:p>
      </dgm:t>
    </dgm:pt>
    <dgm:pt modelId="{32D30694-81E2-4669-86A5-918EE2D3B78A}" type="sibTrans" cxnId="{A03682F7-4510-4EBF-AF5D-8B5B342AF78C}">
      <dgm:prSet/>
      <dgm:spPr/>
      <dgm:t>
        <a:bodyPr/>
        <a:lstStyle/>
        <a:p>
          <a:endParaRPr lang="en-IN"/>
        </a:p>
      </dgm:t>
    </dgm:pt>
    <dgm:pt modelId="{67FA13C7-DC69-4A26-A68F-237A56A0537D}">
      <dgm:prSet/>
      <dgm:spPr/>
      <dgm:t>
        <a:bodyPr/>
        <a:lstStyle/>
        <a:p>
          <a:r>
            <a:rPr lang="en-US" dirty="0"/>
            <a:t>Death count across months for different continents (</a:t>
          </a:r>
          <a:r>
            <a:rPr lang="en-IN" dirty="0"/>
            <a:t>Multi line chart– Monthly &amp; Cumulative)</a:t>
          </a:r>
          <a:endParaRPr lang="en-US" dirty="0"/>
        </a:p>
      </dgm:t>
    </dgm:pt>
    <dgm:pt modelId="{64CEF632-81A0-4C6C-9235-49D73094805C}" type="parTrans" cxnId="{DF80BABC-28AA-45A6-AA23-429CBEC2D590}">
      <dgm:prSet/>
      <dgm:spPr/>
      <dgm:t>
        <a:bodyPr/>
        <a:lstStyle/>
        <a:p>
          <a:endParaRPr lang="en-IN"/>
        </a:p>
      </dgm:t>
    </dgm:pt>
    <dgm:pt modelId="{0845D445-3F4B-4069-9350-F9916C9DE231}" type="sibTrans" cxnId="{DF80BABC-28AA-45A6-AA23-429CBEC2D590}">
      <dgm:prSet/>
      <dgm:spPr/>
      <dgm:t>
        <a:bodyPr/>
        <a:lstStyle/>
        <a:p>
          <a:endParaRPr lang="en-IN"/>
        </a:p>
      </dgm:t>
    </dgm:pt>
    <dgm:pt modelId="{688E4FAC-29C5-4880-96B6-D8F5864053E4}">
      <dgm:prSet/>
      <dgm:spPr/>
      <dgm:t>
        <a:bodyPr/>
        <a:lstStyle/>
        <a:p>
          <a:r>
            <a:rPr lang="en-IN" dirty="0"/>
            <a:t>Spread of coronavirus across the world over the year?</a:t>
          </a:r>
          <a:endParaRPr lang="en-US" dirty="0"/>
        </a:p>
      </dgm:t>
    </dgm:pt>
    <dgm:pt modelId="{9EF6233C-C791-41D0-A8E4-5B812ADC6A2B}" type="sibTrans" cxnId="{D5EBC357-7668-474B-964B-D6971E743F49}">
      <dgm:prSet/>
      <dgm:spPr/>
      <dgm:t>
        <a:bodyPr/>
        <a:lstStyle/>
        <a:p>
          <a:endParaRPr lang="en-US"/>
        </a:p>
      </dgm:t>
    </dgm:pt>
    <dgm:pt modelId="{C2639F2A-EA6E-448E-A22F-FE6DE3EE361D}" type="parTrans" cxnId="{D5EBC357-7668-474B-964B-D6971E743F49}">
      <dgm:prSet/>
      <dgm:spPr/>
      <dgm:t>
        <a:bodyPr/>
        <a:lstStyle/>
        <a:p>
          <a:endParaRPr lang="en-US"/>
        </a:p>
      </dgm:t>
    </dgm:pt>
    <dgm:pt modelId="{C3334F21-42BA-415C-82E7-8B478DE0A0E9}">
      <dgm:prSet/>
      <dgm:spPr/>
      <dgm:t>
        <a:bodyPr/>
        <a:lstStyle/>
        <a:p>
          <a:r>
            <a:rPr lang="en-IN" dirty="0"/>
            <a:t>Recovery rate of Coronavirus across the world over the year?</a:t>
          </a:r>
          <a:endParaRPr lang="en-US" dirty="0"/>
        </a:p>
      </dgm:t>
    </dgm:pt>
    <dgm:pt modelId="{E40F953E-1385-4338-A037-0C77D8D15D19}" type="sibTrans" cxnId="{8FD36B4B-F746-45A0-8649-8F49EC7BCF6B}">
      <dgm:prSet/>
      <dgm:spPr/>
      <dgm:t>
        <a:bodyPr/>
        <a:lstStyle/>
        <a:p>
          <a:endParaRPr lang="en-US"/>
        </a:p>
      </dgm:t>
    </dgm:pt>
    <dgm:pt modelId="{BD8F4AE0-CE85-4D49-8E54-D40FC2C6CBF3}" type="parTrans" cxnId="{8FD36B4B-F746-45A0-8649-8F49EC7BCF6B}">
      <dgm:prSet/>
      <dgm:spPr/>
      <dgm:t>
        <a:bodyPr/>
        <a:lstStyle/>
        <a:p>
          <a:endParaRPr lang="en-US"/>
        </a:p>
      </dgm:t>
    </dgm:pt>
    <dgm:pt modelId="{65B5F6E4-03DF-4BED-98AF-7D129C184DCC}">
      <dgm:prSet/>
      <dgm:spPr/>
      <dgm:t>
        <a:bodyPr/>
        <a:lstStyle/>
        <a:p>
          <a:r>
            <a:rPr lang="en-US" dirty="0"/>
            <a:t>Trend of deaths across months for different continents (</a:t>
          </a:r>
          <a:r>
            <a:rPr lang="en-IN" dirty="0"/>
            <a:t>Choropleth map – Monthly &amp; Cumulative</a:t>
          </a:r>
          <a:r>
            <a:rPr lang="en-US" dirty="0"/>
            <a:t>)</a:t>
          </a:r>
        </a:p>
      </dgm:t>
    </dgm:pt>
    <dgm:pt modelId="{5E451C7D-E993-4EC9-AC7F-5C176D3F44DF}" type="parTrans" cxnId="{5F3B5C46-C17E-42AE-B44E-68D16ABB3D22}">
      <dgm:prSet/>
      <dgm:spPr/>
      <dgm:t>
        <a:bodyPr/>
        <a:lstStyle/>
        <a:p>
          <a:endParaRPr lang="en-IN"/>
        </a:p>
      </dgm:t>
    </dgm:pt>
    <dgm:pt modelId="{CC85FE18-E221-491D-A19A-AE806F76C904}" type="sibTrans" cxnId="{5F3B5C46-C17E-42AE-B44E-68D16ABB3D22}">
      <dgm:prSet/>
      <dgm:spPr/>
      <dgm:t>
        <a:bodyPr/>
        <a:lstStyle/>
        <a:p>
          <a:endParaRPr lang="en-IN"/>
        </a:p>
      </dgm:t>
    </dgm:pt>
    <dgm:pt modelId="{25F1AAAC-ABAA-4D0F-ACDE-C1EDBEA10FE9}">
      <dgm:prSet/>
      <dgm:spPr/>
      <dgm:t>
        <a:bodyPr/>
        <a:lstStyle/>
        <a:p>
          <a:r>
            <a:rPr lang="en-US" dirty="0"/>
            <a:t>Compare monthly deaths of countries (Multi line </a:t>
          </a:r>
          <a:r>
            <a:rPr lang="en-IN" dirty="0"/>
            <a:t>chart</a:t>
          </a:r>
          <a:r>
            <a:rPr lang="en-US" dirty="0"/>
            <a:t> with drop down filters </a:t>
          </a:r>
          <a:r>
            <a:rPr lang="en-IN" dirty="0"/>
            <a:t>– Monthly &amp; Cumulative</a:t>
          </a:r>
          <a:r>
            <a:rPr lang="en-US" dirty="0"/>
            <a:t>)</a:t>
          </a:r>
        </a:p>
      </dgm:t>
    </dgm:pt>
    <dgm:pt modelId="{9DD2B374-C446-4398-B7EA-2DCD012889A4}" type="parTrans" cxnId="{96B90FB3-026F-4CB1-ACA3-9471646E6D26}">
      <dgm:prSet/>
      <dgm:spPr/>
      <dgm:t>
        <a:bodyPr/>
        <a:lstStyle/>
        <a:p>
          <a:endParaRPr lang="en-IN"/>
        </a:p>
      </dgm:t>
    </dgm:pt>
    <dgm:pt modelId="{2C81462F-589B-4A10-BD7D-42056682F3DD}" type="sibTrans" cxnId="{96B90FB3-026F-4CB1-ACA3-9471646E6D26}">
      <dgm:prSet/>
      <dgm:spPr/>
      <dgm:t>
        <a:bodyPr/>
        <a:lstStyle/>
        <a:p>
          <a:endParaRPr lang="en-IN"/>
        </a:p>
      </dgm:t>
    </dgm:pt>
    <dgm:pt modelId="{B5B6AF59-DB32-4F5F-B3F0-9C28FF4521C2}">
      <dgm:prSet/>
      <dgm:spPr/>
      <dgm:t>
        <a:bodyPr/>
        <a:lstStyle/>
        <a:p>
          <a:r>
            <a:rPr lang="en-IN" dirty="0"/>
            <a:t>Progress of covid deaths across states </a:t>
          </a:r>
          <a:r>
            <a:rPr lang="en-US" dirty="0"/>
            <a:t>(</a:t>
          </a:r>
          <a:r>
            <a:rPr lang="en-IN" dirty="0"/>
            <a:t>Choropleth map – Monthly &amp; Cumulative</a:t>
          </a:r>
          <a:r>
            <a:rPr lang="en-US" dirty="0"/>
            <a:t>)</a:t>
          </a:r>
        </a:p>
      </dgm:t>
    </dgm:pt>
    <dgm:pt modelId="{301A25A1-F3ED-4BE4-9E32-E27B1A90E0D1}" type="parTrans" cxnId="{5396CABC-E952-4CF0-BAC6-96D66420BB3E}">
      <dgm:prSet/>
      <dgm:spPr/>
      <dgm:t>
        <a:bodyPr/>
        <a:lstStyle/>
        <a:p>
          <a:endParaRPr lang="en-IN"/>
        </a:p>
      </dgm:t>
    </dgm:pt>
    <dgm:pt modelId="{00054034-9062-4760-8A46-3E52075226F1}" type="sibTrans" cxnId="{5396CABC-E952-4CF0-BAC6-96D66420BB3E}">
      <dgm:prSet/>
      <dgm:spPr/>
      <dgm:t>
        <a:bodyPr/>
        <a:lstStyle/>
        <a:p>
          <a:endParaRPr lang="en-IN"/>
        </a:p>
      </dgm:t>
    </dgm:pt>
    <dgm:pt modelId="{F0305996-AE76-4535-BD54-92C719659372}">
      <dgm:prSet/>
      <dgm:spPr/>
      <dgm:t>
        <a:bodyPr/>
        <a:lstStyle/>
        <a:p>
          <a:r>
            <a:rPr lang="en-US" dirty="0"/>
            <a:t> What was the situation </a:t>
          </a:r>
          <a:r>
            <a:rPr lang="en-IN" dirty="0"/>
            <a:t>in local hospitals like? (Stacked Bar chart)</a:t>
          </a:r>
          <a:endParaRPr lang="en-US" dirty="0"/>
        </a:p>
      </dgm:t>
    </dgm:pt>
    <dgm:pt modelId="{1C17A025-5E79-4291-BDF4-3B9A81387F30}" type="parTrans" cxnId="{D66CFD1F-F8FA-4A85-A273-A3F512D0A841}">
      <dgm:prSet/>
      <dgm:spPr/>
      <dgm:t>
        <a:bodyPr/>
        <a:lstStyle/>
        <a:p>
          <a:endParaRPr lang="en-IN"/>
        </a:p>
      </dgm:t>
    </dgm:pt>
    <dgm:pt modelId="{7335EDEE-7144-4555-85BB-9B896ABD5EDE}" type="sibTrans" cxnId="{D66CFD1F-F8FA-4A85-A273-A3F512D0A841}">
      <dgm:prSet/>
      <dgm:spPr/>
      <dgm:t>
        <a:bodyPr/>
        <a:lstStyle/>
        <a:p>
          <a:endParaRPr lang="en-IN"/>
        </a:p>
      </dgm:t>
    </dgm:pt>
    <dgm:pt modelId="{2FA16B24-AC13-4985-9269-92716413CCB9}" type="pres">
      <dgm:prSet presAssocID="{B4F21E29-61F4-4176-8AD7-D4BF4FA3A8CC}" presName="linear" presStyleCnt="0">
        <dgm:presLayoutVars>
          <dgm:animLvl val="lvl"/>
          <dgm:resizeHandles val="exact"/>
        </dgm:presLayoutVars>
      </dgm:prSet>
      <dgm:spPr/>
    </dgm:pt>
    <dgm:pt modelId="{152A56CB-AC09-4C13-B950-E765BC138E88}" type="pres">
      <dgm:prSet presAssocID="{AF0E4AAE-2365-480C-BAF0-FD22DCB977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C8187D-CBCB-400A-9B00-CEAEB405F7D0}" type="pres">
      <dgm:prSet presAssocID="{AF0E4AAE-2365-480C-BAF0-FD22DCB97750}" presName="childText" presStyleLbl="revTx" presStyleIdx="0" presStyleCnt="3">
        <dgm:presLayoutVars>
          <dgm:bulletEnabled val="1"/>
        </dgm:presLayoutVars>
      </dgm:prSet>
      <dgm:spPr/>
    </dgm:pt>
    <dgm:pt modelId="{47791540-AD91-4993-9EBF-1DB3D8128B6E}" type="pres">
      <dgm:prSet presAssocID="{3B91F7B0-220F-42B6-B0BD-F04594D5AC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7ED42A-327A-44F7-9281-F0BCBBFA34C9}" type="pres">
      <dgm:prSet presAssocID="{3B91F7B0-220F-42B6-B0BD-F04594D5AC16}" presName="childText" presStyleLbl="revTx" presStyleIdx="1" presStyleCnt="3">
        <dgm:presLayoutVars>
          <dgm:bulletEnabled val="1"/>
        </dgm:presLayoutVars>
      </dgm:prSet>
      <dgm:spPr/>
    </dgm:pt>
    <dgm:pt modelId="{91CE5E61-822E-4EB2-8AB6-1193FAE475A7}" type="pres">
      <dgm:prSet presAssocID="{1F2D69EA-ABE4-46B3-978B-E03D703CB9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14D6263-A6A9-4B04-91A6-4DB2F7CE54F7}" type="pres">
      <dgm:prSet presAssocID="{1F2D69EA-ABE4-46B3-978B-E03D703CB9D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38ED204-EF56-4A50-82C4-DD6DC36ACC8A}" type="presOf" srcId="{B4F7C32D-481D-4CFE-9F5D-F64BF4DE452C}" destId="{11C8187D-CBCB-400A-9B00-CEAEB405F7D0}" srcOrd="0" destOrd="0" presId="urn:microsoft.com/office/officeart/2005/8/layout/vList2"/>
    <dgm:cxn modelId="{1A934308-E3F5-487F-BCF6-239A9FBC5799}" type="presOf" srcId="{0C56E1D9-A9C4-483D-BC35-C0E3B8C2A9B6}" destId="{357ED42A-327A-44F7-9281-F0BCBBFA34C9}" srcOrd="0" destOrd="2" presId="urn:microsoft.com/office/officeart/2005/8/layout/vList2"/>
    <dgm:cxn modelId="{4A11FE1B-24E1-4CA6-9C1F-C8ECA5495BD4}" type="presOf" srcId="{B4F21E29-61F4-4176-8AD7-D4BF4FA3A8CC}" destId="{2FA16B24-AC13-4985-9269-92716413CCB9}" srcOrd="0" destOrd="0" presId="urn:microsoft.com/office/officeart/2005/8/layout/vList2"/>
    <dgm:cxn modelId="{D66CFD1F-F8FA-4A85-A273-A3F512D0A841}" srcId="{3B91F7B0-220F-42B6-B0BD-F04594D5AC16}" destId="{F0305996-AE76-4535-BD54-92C719659372}" srcOrd="4" destOrd="0" parTransId="{1C17A025-5E79-4291-BDF4-3B9A81387F30}" sibTransId="{7335EDEE-7144-4555-85BB-9B896ABD5EDE}"/>
    <dgm:cxn modelId="{CDF6B32E-690F-4FBA-8419-D5F3783F3F85}" type="presOf" srcId="{3B91F7B0-220F-42B6-B0BD-F04594D5AC16}" destId="{47791540-AD91-4993-9EBF-1DB3D8128B6E}" srcOrd="0" destOrd="0" presId="urn:microsoft.com/office/officeart/2005/8/layout/vList2"/>
    <dgm:cxn modelId="{DBEEF939-6650-4A72-B910-C0840B93A65F}" srcId="{3B91F7B0-220F-42B6-B0BD-F04594D5AC16}" destId="{0C56E1D9-A9C4-483D-BC35-C0E3B8C2A9B6}" srcOrd="2" destOrd="0" parTransId="{170964BD-69E1-4C2F-9697-3C5C1C9A0269}" sibTransId="{5E692E37-4677-494C-A5E4-0081B5A9E5D7}"/>
    <dgm:cxn modelId="{8486673B-C391-4D70-B4CC-1D01D988F21B}" type="presOf" srcId="{9EBBB5FA-7829-4F46-8169-E1CB5888C5BD}" destId="{614D6263-A6A9-4B04-91A6-4DB2F7CE54F7}" srcOrd="0" destOrd="1" presId="urn:microsoft.com/office/officeart/2005/8/layout/vList2"/>
    <dgm:cxn modelId="{38F6D941-46DD-415B-B7C9-2A49363AA333}" type="presOf" srcId="{B5B6AF59-DB32-4F5F-B3F0-9C28FF4521C2}" destId="{357ED42A-327A-44F7-9281-F0BCBBFA34C9}" srcOrd="0" destOrd="1" presId="urn:microsoft.com/office/officeart/2005/8/layout/vList2"/>
    <dgm:cxn modelId="{5F3B5C46-C17E-42AE-B44E-68D16ABB3D22}" srcId="{AF0E4AAE-2365-480C-BAF0-FD22DCB97750}" destId="{65B5F6E4-03DF-4BED-98AF-7D129C184DCC}" srcOrd="2" destOrd="0" parTransId="{5E451C7D-E993-4EC9-AC7F-5C176D3F44DF}" sibTransId="{CC85FE18-E221-491D-A19A-AE806F76C904}"/>
    <dgm:cxn modelId="{60A7DA46-E16C-4F71-B91C-D19E72207F2B}" type="presOf" srcId="{25F1AAAC-ABAA-4D0F-ACDE-C1EDBEA10FE9}" destId="{11C8187D-CBCB-400A-9B00-CEAEB405F7D0}" srcOrd="0" destOrd="3" presId="urn:microsoft.com/office/officeart/2005/8/layout/vList2"/>
    <dgm:cxn modelId="{8FD36B4B-F746-45A0-8649-8F49EC7BCF6B}" srcId="{AF0E4AAE-2365-480C-BAF0-FD22DCB97750}" destId="{C3334F21-42BA-415C-82E7-8B478DE0A0E9}" srcOrd="5" destOrd="0" parTransId="{BD8F4AE0-CE85-4D49-8E54-D40FC2C6CBF3}" sibTransId="{E40F953E-1385-4338-A037-0C77D8D15D19}"/>
    <dgm:cxn modelId="{6F55744F-C9AD-4FC8-8239-71D5507866F8}" srcId="{B4F21E29-61F4-4176-8AD7-D4BF4FA3A8CC}" destId="{3B91F7B0-220F-42B6-B0BD-F04594D5AC16}" srcOrd="1" destOrd="0" parTransId="{798605EB-5128-4F5A-AE60-37AE547C15C3}" sibTransId="{E1F3E36A-3EBD-4CC6-A8CA-D3DBEDFF48FC}"/>
    <dgm:cxn modelId="{FB6C7C51-4C45-4A3C-BAA6-CB4552CC462B}" type="presOf" srcId="{45D34016-1A69-4583-917C-B5AE3B257B36}" destId="{357ED42A-327A-44F7-9281-F0BCBBFA34C9}" srcOrd="0" destOrd="3" presId="urn:microsoft.com/office/officeart/2005/8/layout/vList2"/>
    <dgm:cxn modelId="{D5EBC357-7668-474B-964B-D6971E743F49}" srcId="{AF0E4AAE-2365-480C-BAF0-FD22DCB97750}" destId="{688E4FAC-29C5-4880-96B6-D8F5864053E4}" srcOrd="4" destOrd="0" parTransId="{C2639F2A-EA6E-448E-A22F-FE6DE3EE361D}" sibTransId="{9EF6233C-C791-41D0-A8E4-5B812ADC6A2B}"/>
    <dgm:cxn modelId="{B0E46359-8721-48A5-AC14-0CBF18D43E65}" srcId="{B4F21E29-61F4-4176-8AD7-D4BF4FA3A8CC}" destId="{AF0E4AAE-2365-480C-BAF0-FD22DCB97750}" srcOrd="0" destOrd="0" parTransId="{5BD3B3AD-B48C-4A54-9724-D1F07DDB77E4}" sibTransId="{9F18098F-3324-4D9C-BB1B-B33EF9F7E2D8}"/>
    <dgm:cxn modelId="{9AEAC55A-1313-455A-9628-4DA88EAA6643}" srcId="{3B91F7B0-220F-42B6-B0BD-F04594D5AC16}" destId="{45D34016-1A69-4583-917C-B5AE3B257B36}" srcOrd="3" destOrd="0" parTransId="{EE1C95F2-57E8-445A-BDE3-4C42CC00929B}" sibTransId="{F1247021-03E1-40DE-92CD-2C456EB4B70B}"/>
    <dgm:cxn modelId="{EFAB5F5C-AD9C-4195-8530-DB79E2FC1B9B}" type="presOf" srcId="{96EDFD27-87CE-405E-93B3-ECB128BFA3FD}" destId="{614D6263-A6A9-4B04-91A6-4DB2F7CE54F7}" srcOrd="0" destOrd="0" presId="urn:microsoft.com/office/officeart/2005/8/layout/vList2"/>
    <dgm:cxn modelId="{7A75895D-AB53-4950-9DD3-1799988CEFC3}" type="presOf" srcId="{BFAD4EDF-ECA2-4B4D-83E9-EC20DE69C67E}" destId="{357ED42A-327A-44F7-9281-F0BCBBFA34C9}" srcOrd="0" destOrd="0" presId="urn:microsoft.com/office/officeart/2005/8/layout/vList2"/>
    <dgm:cxn modelId="{8085597F-5B3F-4843-AB3B-E35628C42CEC}" type="presOf" srcId="{65B5F6E4-03DF-4BED-98AF-7D129C184DCC}" destId="{11C8187D-CBCB-400A-9B00-CEAEB405F7D0}" srcOrd="0" destOrd="2" presId="urn:microsoft.com/office/officeart/2005/8/layout/vList2"/>
    <dgm:cxn modelId="{0C146987-04D5-48FF-A4E7-C2F0DD8BB778}" type="presOf" srcId="{01ED2EF2-1987-4033-8D7E-BB4DEABFAB7B}" destId="{614D6263-A6A9-4B04-91A6-4DB2F7CE54F7}" srcOrd="0" destOrd="2" presId="urn:microsoft.com/office/officeart/2005/8/layout/vList2"/>
    <dgm:cxn modelId="{6445808E-9946-415C-993A-FECD62FD7D5C}" srcId="{1F2D69EA-ABE4-46B3-978B-E03D703CB9D8}" destId="{96EDFD27-87CE-405E-93B3-ECB128BFA3FD}" srcOrd="0" destOrd="0" parTransId="{3028F3E4-77D9-4749-B862-1FEDF5EB3491}" sibTransId="{6173E690-6FF9-472B-8C90-CB14F87E29E8}"/>
    <dgm:cxn modelId="{61242E96-A317-4ECA-98C5-75EE4548D2FC}" srcId="{1F2D69EA-ABE4-46B3-978B-E03D703CB9D8}" destId="{537AC906-3E39-4CDD-B1C6-C1C3F5FFBADF}" srcOrd="3" destOrd="0" parTransId="{23A09A34-209C-4E79-8FCA-3229D33E077C}" sibTransId="{53CBE98C-B20A-4C31-8DA2-D58E5AD64DE4}"/>
    <dgm:cxn modelId="{C8DD4899-1256-4555-91DF-33087ED7A4C5}" type="presOf" srcId="{537AC906-3E39-4CDD-B1C6-C1C3F5FFBADF}" destId="{614D6263-A6A9-4B04-91A6-4DB2F7CE54F7}" srcOrd="0" destOrd="3" presId="urn:microsoft.com/office/officeart/2005/8/layout/vList2"/>
    <dgm:cxn modelId="{FE27BCA0-9328-4ADF-86B2-8B6CD18F4AF3}" type="presOf" srcId="{C3334F21-42BA-415C-82E7-8B478DE0A0E9}" destId="{11C8187D-CBCB-400A-9B00-CEAEB405F7D0}" srcOrd="0" destOrd="5" presId="urn:microsoft.com/office/officeart/2005/8/layout/vList2"/>
    <dgm:cxn modelId="{A8662CA4-E7FF-4695-A4BA-0794B3C39E38}" srcId="{1F2D69EA-ABE4-46B3-978B-E03D703CB9D8}" destId="{9EBBB5FA-7829-4F46-8169-E1CB5888C5BD}" srcOrd="1" destOrd="0" parTransId="{ABF8769B-1C41-419E-B175-56CF12D263B0}" sibTransId="{C611F8F2-D1EB-44DF-B239-4F3F7F4F100E}"/>
    <dgm:cxn modelId="{E69448AA-63CE-483D-8E03-05589F49AF41}" type="presOf" srcId="{1F2D69EA-ABE4-46B3-978B-E03D703CB9D8}" destId="{91CE5E61-822E-4EB2-8AB6-1193FAE475A7}" srcOrd="0" destOrd="0" presId="urn:microsoft.com/office/officeart/2005/8/layout/vList2"/>
    <dgm:cxn modelId="{96B90FB3-026F-4CB1-ACA3-9471646E6D26}" srcId="{AF0E4AAE-2365-480C-BAF0-FD22DCB97750}" destId="{25F1AAAC-ABAA-4D0F-ACDE-C1EDBEA10FE9}" srcOrd="3" destOrd="0" parTransId="{9DD2B374-C446-4398-B7EA-2DCD012889A4}" sibTransId="{2C81462F-589B-4A10-BD7D-42056682F3DD}"/>
    <dgm:cxn modelId="{C3E190B3-6605-41E4-AE75-4D499C515762}" srcId="{3B91F7B0-220F-42B6-B0BD-F04594D5AC16}" destId="{BFAD4EDF-ECA2-4B4D-83E9-EC20DE69C67E}" srcOrd="0" destOrd="0" parTransId="{3F4B4B3F-FFE2-4536-B011-C63B333F957D}" sibTransId="{BAA67B42-E802-4F81-A20C-BAB848870DED}"/>
    <dgm:cxn modelId="{DF80BABC-28AA-45A6-AA23-429CBEC2D590}" srcId="{AF0E4AAE-2365-480C-BAF0-FD22DCB97750}" destId="{67FA13C7-DC69-4A26-A68F-237A56A0537D}" srcOrd="1" destOrd="0" parTransId="{64CEF632-81A0-4C6C-9235-49D73094805C}" sibTransId="{0845D445-3F4B-4069-9350-F9916C9DE231}"/>
    <dgm:cxn modelId="{5396CABC-E952-4CF0-BAC6-96D66420BB3E}" srcId="{3B91F7B0-220F-42B6-B0BD-F04594D5AC16}" destId="{B5B6AF59-DB32-4F5F-B3F0-9C28FF4521C2}" srcOrd="1" destOrd="0" parTransId="{301A25A1-F3ED-4BE4-9E32-E27B1A90E0D1}" sibTransId="{00054034-9062-4760-8A46-3E52075226F1}"/>
    <dgm:cxn modelId="{8BDE94C1-F324-428F-B28D-C500EE0019A2}" type="presOf" srcId="{AF0E4AAE-2365-480C-BAF0-FD22DCB97750}" destId="{152A56CB-AC09-4C13-B950-E765BC138E88}" srcOrd="0" destOrd="0" presId="urn:microsoft.com/office/officeart/2005/8/layout/vList2"/>
    <dgm:cxn modelId="{A57257C7-4AF3-4766-BEFE-69A136422FE4}" srcId="{AF0E4AAE-2365-480C-BAF0-FD22DCB97750}" destId="{B4F7C32D-481D-4CFE-9F5D-F64BF4DE452C}" srcOrd="0" destOrd="0" parTransId="{9DB00213-7F8B-41B8-819F-5CE88742E8F5}" sibTransId="{4F02F8C3-F1CB-491D-83FD-BF816D00A292}"/>
    <dgm:cxn modelId="{6B99EAD5-85AC-4EA8-B549-A92C61646301}" srcId="{B4F21E29-61F4-4176-8AD7-D4BF4FA3A8CC}" destId="{1F2D69EA-ABE4-46B3-978B-E03D703CB9D8}" srcOrd="2" destOrd="0" parTransId="{30E131A7-4785-4097-9913-1F08CB22A67A}" sibTransId="{4F8C2E1E-6D65-4C9E-A7C5-6BF0E73620A4}"/>
    <dgm:cxn modelId="{C87C05E2-7DAF-450C-9538-FF7CCECBCEB3}" type="presOf" srcId="{688E4FAC-29C5-4880-96B6-D8F5864053E4}" destId="{11C8187D-CBCB-400A-9B00-CEAEB405F7D0}" srcOrd="0" destOrd="4" presId="urn:microsoft.com/office/officeart/2005/8/layout/vList2"/>
    <dgm:cxn modelId="{7A8240F1-BA28-4793-8967-B989E85FC0C3}" type="presOf" srcId="{67FA13C7-DC69-4A26-A68F-237A56A0537D}" destId="{11C8187D-CBCB-400A-9B00-CEAEB405F7D0}" srcOrd="0" destOrd="1" presId="urn:microsoft.com/office/officeart/2005/8/layout/vList2"/>
    <dgm:cxn modelId="{89FA25F6-7F79-4706-AB03-5668C80DFE0F}" type="presOf" srcId="{F0305996-AE76-4535-BD54-92C719659372}" destId="{357ED42A-327A-44F7-9281-F0BCBBFA34C9}" srcOrd="0" destOrd="4" presId="urn:microsoft.com/office/officeart/2005/8/layout/vList2"/>
    <dgm:cxn modelId="{A03682F7-4510-4EBF-AF5D-8B5B342AF78C}" srcId="{1F2D69EA-ABE4-46B3-978B-E03D703CB9D8}" destId="{01ED2EF2-1987-4033-8D7E-BB4DEABFAB7B}" srcOrd="2" destOrd="0" parTransId="{178EDD56-466B-4677-BB5F-2EAA038C442E}" sibTransId="{32D30694-81E2-4669-86A5-918EE2D3B78A}"/>
    <dgm:cxn modelId="{D72B2B68-57AD-4DA4-A21F-4F4DB26000D3}" type="presParOf" srcId="{2FA16B24-AC13-4985-9269-92716413CCB9}" destId="{152A56CB-AC09-4C13-B950-E765BC138E88}" srcOrd="0" destOrd="0" presId="urn:microsoft.com/office/officeart/2005/8/layout/vList2"/>
    <dgm:cxn modelId="{2D4B5876-7447-4114-B07B-C8AED05EE7EC}" type="presParOf" srcId="{2FA16B24-AC13-4985-9269-92716413CCB9}" destId="{11C8187D-CBCB-400A-9B00-CEAEB405F7D0}" srcOrd="1" destOrd="0" presId="urn:microsoft.com/office/officeart/2005/8/layout/vList2"/>
    <dgm:cxn modelId="{32D17254-C7C6-4616-9CE9-C4EC303D22C5}" type="presParOf" srcId="{2FA16B24-AC13-4985-9269-92716413CCB9}" destId="{47791540-AD91-4993-9EBF-1DB3D8128B6E}" srcOrd="2" destOrd="0" presId="urn:microsoft.com/office/officeart/2005/8/layout/vList2"/>
    <dgm:cxn modelId="{7A57F050-10EB-4A35-9F57-13841E872A99}" type="presParOf" srcId="{2FA16B24-AC13-4985-9269-92716413CCB9}" destId="{357ED42A-327A-44F7-9281-F0BCBBFA34C9}" srcOrd="3" destOrd="0" presId="urn:microsoft.com/office/officeart/2005/8/layout/vList2"/>
    <dgm:cxn modelId="{56F3D7D2-4549-4AC8-9B07-7DD058E083AA}" type="presParOf" srcId="{2FA16B24-AC13-4985-9269-92716413CCB9}" destId="{91CE5E61-822E-4EB2-8AB6-1193FAE475A7}" srcOrd="4" destOrd="0" presId="urn:microsoft.com/office/officeart/2005/8/layout/vList2"/>
    <dgm:cxn modelId="{8E94904F-5823-4073-A10F-7885E7214CDF}" type="presParOf" srcId="{2FA16B24-AC13-4985-9269-92716413CCB9}" destId="{614D6263-A6A9-4B04-91A6-4DB2F7CE54F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C29F5-8767-4C0D-9510-67B5FA78DCC6}">
      <dsp:nvSpPr>
        <dsp:cNvPr id="0" name=""/>
        <dsp:cNvSpPr/>
      </dsp:nvSpPr>
      <dsp:spPr>
        <a:xfrm>
          <a:off x="0" y="121504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According to WHO, as of March 2022, COVID-19 had infected over 474M people and killed more than 6M worldwide.</a:t>
          </a:r>
        </a:p>
      </dsp:txBody>
      <dsp:txXfrm>
        <a:off x="59274" y="180778"/>
        <a:ext cx="5810234" cy="1095692"/>
      </dsp:txXfrm>
    </dsp:sp>
    <dsp:sp modelId="{64E6DFEF-B04C-41EE-94A8-589650F342E1}">
      <dsp:nvSpPr>
        <dsp:cNvPr id="0" name=""/>
        <dsp:cNvSpPr/>
      </dsp:nvSpPr>
      <dsp:spPr>
        <a:xfrm>
          <a:off x="0" y="1387584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economic and social disruption caused by the pandemic is devastating: tens of millions of people are at risk of falling into extreme poverty, while the number of undernourished people are currently estimated at nearly 690 million.</a:t>
          </a:r>
        </a:p>
      </dsp:txBody>
      <dsp:txXfrm>
        <a:off x="59274" y="1446858"/>
        <a:ext cx="5810234" cy="1095692"/>
      </dsp:txXfrm>
    </dsp:sp>
    <dsp:sp modelId="{19F85477-1832-4E87-A2E9-5066ADF4872F}">
      <dsp:nvSpPr>
        <dsp:cNvPr id="0" name=""/>
        <dsp:cNvSpPr/>
      </dsp:nvSpPr>
      <dsp:spPr>
        <a:xfrm>
          <a:off x="0" y="2653665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We need ways to help people assess the risks involved, and understand what is happening around them. This would help them to take better, informed decisions.</a:t>
          </a:r>
          <a:endParaRPr lang="en-IN" sz="1800" kern="1200" dirty="0"/>
        </a:p>
      </dsp:txBody>
      <dsp:txXfrm>
        <a:off x="59274" y="2712939"/>
        <a:ext cx="5810234" cy="1095692"/>
      </dsp:txXfrm>
    </dsp:sp>
    <dsp:sp modelId="{BD54009A-5E4E-4D30-8FB7-FFDA8B412036}">
      <dsp:nvSpPr>
        <dsp:cNvPr id="0" name=""/>
        <dsp:cNvSpPr/>
      </dsp:nvSpPr>
      <dsp:spPr>
        <a:xfrm>
          <a:off x="0" y="3919746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Dashboards has become the iconic interface through which we understand the coronavirus pandemic. </a:t>
          </a:r>
          <a:r>
            <a:rPr lang="en-IN" sz="1800" b="0" i="0" kern="1200" dirty="0"/>
            <a:t>These visual displays are supposed to give us the information we need to act.</a:t>
          </a:r>
          <a:endParaRPr lang="en-IN" sz="1800" kern="1200" dirty="0"/>
        </a:p>
      </dsp:txBody>
      <dsp:txXfrm>
        <a:off x="59274" y="3979020"/>
        <a:ext cx="5810234" cy="1095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4ACF1-1C6F-4A6D-AC30-A689ACC97279}">
      <dsp:nvSpPr>
        <dsp:cNvPr id="0" name=""/>
        <dsp:cNvSpPr/>
      </dsp:nvSpPr>
      <dsp:spPr>
        <a:xfrm>
          <a:off x="0" y="3598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6943A-B054-4A4F-8B86-366756E7A4A6}">
      <dsp:nvSpPr>
        <dsp:cNvPr id="0" name=""/>
        <dsp:cNvSpPr/>
      </dsp:nvSpPr>
      <dsp:spPr>
        <a:xfrm>
          <a:off x="343268" y="258922"/>
          <a:ext cx="624735" cy="624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DBA72-ECDA-457B-AD68-9E7972E76A8D}">
      <dsp:nvSpPr>
        <dsp:cNvPr id="0" name=""/>
        <dsp:cNvSpPr/>
      </dsp:nvSpPr>
      <dsp:spPr>
        <a:xfrm>
          <a:off x="1311272" y="3598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Sources:</a:t>
          </a:r>
          <a:br>
            <a:rPr lang="en-IN" sz="1800" kern="1200" dirty="0"/>
          </a:br>
          <a:r>
            <a:rPr lang="en-IN" sz="1800" kern="1200" dirty="0"/>
            <a:t>Time Series Data by JHU</a:t>
          </a:r>
          <a:br>
            <a:rPr lang="en-IN" sz="1800" kern="1200" dirty="0"/>
          </a:br>
          <a:r>
            <a:rPr lang="en-IN" sz="1800" kern="1200" dirty="0"/>
            <a:t>Case Surveillance Data by CDC</a:t>
          </a:r>
          <a:endParaRPr lang="en-US" sz="1800" kern="1200" dirty="0"/>
        </a:p>
      </dsp:txBody>
      <dsp:txXfrm>
        <a:off x="1311272" y="3598"/>
        <a:ext cx="4525390" cy="1135882"/>
      </dsp:txXfrm>
    </dsp:sp>
    <dsp:sp modelId="{2B22D981-FF83-4501-A6C0-8561F0368ECA}">
      <dsp:nvSpPr>
        <dsp:cNvPr id="0" name=""/>
        <dsp:cNvSpPr/>
      </dsp:nvSpPr>
      <dsp:spPr>
        <a:xfrm>
          <a:off x="0" y="1414846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6C5C2-13AA-4119-8D9B-8766F4182522}">
      <dsp:nvSpPr>
        <dsp:cNvPr id="0" name=""/>
        <dsp:cNvSpPr/>
      </dsp:nvSpPr>
      <dsp:spPr>
        <a:xfrm>
          <a:off x="343268" y="1670170"/>
          <a:ext cx="624735" cy="624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BF4D-DDE7-418E-9200-6E983F0B2EFB}">
      <dsp:nvSpPr>
        <dsp:cNvPr id="0" name=""/>
        <dsp:cNvSpPr/>
      </dsp:nvSpPr>
      <dsp:spPr>
        <a:xfrm>
          <a:off x="1311272" y="1414846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Size of CDC data:</a:t>
          </a:r>
          <a:br>
            <a:rPr lang="en-IN" sz="1800" kern="1200" dirty="0"/>
          </a:br>
          <a:r>
            <a:rPr lang="en-IN" sz="1800" kern="1200" dirty="0"/>
            <a:t>5.82 GB in total; 430 KB/record</a:t>
          </a:r>
          <a:br>
            <a:rPr lang="en-IN" sz="1800" kern="1200" dirty="0"/>
          </a:br>
          <a:r>
            <a:rPr lang="en-IN" sz="1800" kern="1200" dirty="0"/>
            <a:t>Size of JHU data:</a:t>
          </a:r>
          <a:br>
            <a:rPr lang="en-IN" sz="1800" kern="1200" dirty="0"/>
          </a:br>
          <a:r>
            <a:rPr lang="en-IN" sz="1800" kern="1200" dirty="0"/>
            <a:t>18.1 MB in total;  30.8 KB/record</a:t>
          </a:r>
          <a:endParaRPr lang="en-US" sz="1800" kern="1200" dirty="0"/>
        </a:p>
      </dsp:txBody>
      <dsp:txXfrm>
        <a:off x="1311272" y="1414846"/>
        <a:ext cx="4525390" cy="1135882"/>
      </dsp:txXfrm>
    </dsp:sp>
    <dsp:sp modelId="{C32B6C51-7D4E-4517-9FC6-047A1D1DC464}">
      <dsp:nvSpPr>
        <dsp:cNvPr id="0" name=""/>
        <dsp:cNvSpPr/>
      </dsp:nvSpPr>
      <dsp:spPr>
        <a:xfrm>
          <a:off x="0" y="2826094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08605-AAC0-4908-A9D0-0586C5DD4F37}">
      <dsp:nvSpPr>
        <dsp:cNvPr id="0" name=""/>
        <dsp:cNvSpPr/>
      </dsp:nvSpPr>
      <dsp:spPr>
        <a:xfrm>
          <a:off x="343268" y="3081417"/>
          <a:ext cx="624735" cy="624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A0578-A0C6-43FB-AB8D-2797C70B96F7}">
      <dsp:nvSpPr>
        <dsp:cNvPr id="0" name=""/>
        <dsp:cNvSpPr/>
      </dsp:nvSpPr>
      <dsp:spPr>
        <a:xfrm>
          <a:off x="1311272" y="2826094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Number of records being processed: </a:t>
          </a:r>
          <a:br>
            <a:rPr lang="en-IN" sz="1800" kern="1200" dirty="0"/>
          </a:br>
          <a:r>
            <a:rPr lang="en-IN" sz="1800" kern="1200" dirty="0"/>
            <a:t>44.1M</a:t>
          </a:r>
          <a:endParaRPr lang="en-US" sz="1800" kern="1200" dirty="0"/>
        </a:p>
      </dsp:txBody>
      <dsp:txXfrm>
        <a:off x="1311272" y="2826094"/>
        <a:ext cx="4525390" cy="1135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A56CB-AC09-4C13-B950-E765BC138E88}">
      <dsp:nvSpPr>
        <dsp:cNvPr id="0" name=""/>
        <dsp:cNvSpPr/>
      </dsp:nvSpPr>
      <dsp:spPr>
        <a:xfrm>
          <a:off x="0" y="97477"/>
          <a:ext cx="6151562" cy="397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Global level:</a:t>
          </a:r>
          <a:endParaRPr lang="en-US" sz="1700" kern="1200" dirty="0"/>
        </a:p>
      </dsp:txBody>
      <dsp:txXfrm>
        <a:off x="19419" y="116896"/>
        <a:ext cx="6112724" cy="358962"/>
      </dsp:txXfrm>
    </dsp:sp>
    <dsp:sp modelId="{11C8187D-CBCB-400A-9B00-CEAEB405F7D0}">
      <dsp:nvSpPr>
        <dsp:cNvPr id="0" name=""/>
        <dsp:cNvSpPr/>
      </dsp:nvSpPr>
      <dsp:spPr>
        <a:xfrm>
          <a:off x="0" y="495277"/>
          <a:ext cx="6151562" cy="1794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1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Latest death count across continents (Pie chart – Latest &amp; Cumulative)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Death count across months for different continents (</a:t>
          </a:r>
          <a:r>
            <a:rPr lang="en-IN" sz="1300" kern="1200" dirty="0"/>
            <a:t>Multi line chart– Monthly &amp; Cumulative)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Trend of deaths across months for different continents (</a:t>
          </a:r>
          <a:r>
            <a:rPr lang="en-IN" sz="1300" kern="1200" dirty="0"/>
            <a:t>Choropleth map – Monthly &amp; Cumulative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Compare monthly deaths of countries (Multi line </a:t>
          </a:r>
          <a:r>
            <a:rPr lang="en-IN" sz="1300" kern="1200" dirty="0"/>
            <a:t>chart</a:t>
          </a:r>
          <a:r>
            <a:rPr lang="en-US" sz="1300" kern="1200" dirty="0"/>
            <a:t> with drop down filters </a:t>
          </a:r>
          <a:r>
            <a:rPr lang="en-IN" sz="1300" kern="1200" dirty="0"/>
            <a:t>– Monthly &amp; Cumulative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Spread of coronavirus across the world over the year?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Recovery rate of Coronavirus across the world over the year?</a:t>
          </a:r>
          <a:endParaRPr lang="en-US" sz="1300" kern="1200" dirty="0"/>
        </a:p>
      </dsp:txBody>
      <dsp:txXfrm>
        <a:off x="0" y="495277"/>
        <a:ext cx="6151562" cy="1794690"/>
      </dsp:txXfrm>
    </dsp:sp>
    <dsp:sp modelId="{47791540-AD91-4993-9EBF-1DB3D8128B6E}">
      <dsp:nvSpPr>
        <dsp:cNvPr id="0" name=""/>
        <dsp:cNvSpPr/>
      </dsp:nvSpPr>
      <dsp:spPr>
        <a:xfrm>
          <a:off x="0" y="2289967"/>
          <a:ext cx="6151562" cy="3978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US level:</a:t>
          </a:r>
          <a:endParaRPr lang="en-US" sz="1700" kern="1200"/>
        </a:p>
      </dsp:txBody>
      <dsp:txXfrm>
        <a:off x="19419" y="2309386"/>
        <a:ext cx="6112724" cy="358962"/>
      </dsp:txXfrm>
    </dsp:sp>
    <dsp:sp modelId="{357ED42A-327A-44F7-9281-F0BCBBFA34C9}">
      <dsp:nvSpPr>
        <dsp:cNvPr id="0" name=""/>
        <dsp:cNvSpPr/>
      </dsp:nvSpPr>
      <dsp:spPr>
        <a:xfrm>
          <a:off x="0" y="2687767"/>
          <a:ext cx="6151562" cy="1231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1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Situation across different periods of the outbreak (Line chart – Month Level)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Progress of covid deaths across states </a:t>
          </a:r>
          <a:r>
            <a:rPr lang="en-US" sz="1300" kern="1200" dirty="0"/>
            <a:t>(</a:t>
          </a:r>
          <a:r>
            <a:rPr lang="en-IN" sz="1300" kern="1200" dirty="0"/>
            <a:t>Choropleth map – Monthly &amp; Cumulative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Comparison between states based on percentage of deaths in each state? </a:t>
          </a:r>
          <a:r>
            <a:rPr lang="en-US" sz="1300" kern="1200" dirty="0"/>
            <a:t>(Bar c</a:t>
          </a:r>
          <a:r>
            <a:rPr lang="en-IN" sz="1300" kern="1200" dirty="0"/>
            <a:t>hart</a:t>
          </a:r>
          <a:r>
            <a:rPr lang="en-US" sz="1300" kern="1200" dirty="0"/>
            <a:t> with drop down filters)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Which provinces accounted for the greatest number of deaths? (Sunburst chart)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 What was the situation </a:t>
          </a:r>
          <a:r>
            <a:rPr lang="en-IN" sz="1300" kern="1200" dirty="0"/>
            <a:t>in local hospitals like? (Stacked Bar chart)</a:t>
          </a:r>
          <a:endParaRPr lang="en-US" sz="1300" kern="1200" dirty="0"/>
        </a:p>
      </dsp:txBody>
      <dsp:txXfrm>
        <a:off x="0" y="2687767"/>
        <a:ext cx="6151562" cy="1231650"/>
      </dsp:txXfrm>
    </dsp:sp>
    <dsp:sp modelId="{91CE5E61-822E-4EB2-8AB6-1193FAE475A7}">
      <dsp:nvSpPr>
        <dsp:cNvPr id="0" name=""/>
        <dsp:cNvSpPr/>
      </dsp:nvSpPr>
      <dsp:spPr>
        <a:xfrm>
          <a:off x="0" y="3919417"/>
          <a:ext cx="6151562" cy="397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Individual level:</a:t>
          </a:r>
          <a:endParaRPr lang="en-US" sz="1700" kern="1200"/>
        </a:p>
      </dsp:txBody>
      <dsp:txXfrm>
        <a:off x="19419" y="3938836"/>
        <a:ext cx="6112724" cy="358962"/>
      </dsp:txXfrm>
    </dsp:sp>
    <dsp:sp modelId="{614D6263-A6A9-4B04-91A6-4DB2F7CE54F7}">
      <dsp:nvSpPr>
        <dsp:cNvPr id="0" name=""/>
        <dsp:cNvSpPr/>
      </dsp:nvSpPr>
      <dsp:spPr>
        <a:xfrm>
          <a:off x="0" y="4317217"/>
          <a:ext cx="6151562" cy="862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1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Which race has the most deaths? (Bar chart)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Which gender has the most deaths? (Bar chart)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Which age group has the most deaths? (Bar chart)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kern="1200" dirty="0"/>
            <a:t>Was underlying condition a major factor in the deaths occurred? (Bar chart)</a:t>
          </a:r>
          <a:endParaRPr lang="en-US" sz="1300" kern="1200" dirty="0"/>
        </a:p>
      </dsp:txBody>
      <dsp:txXfrm>
        <a:off x="0" y="4317217"/>
        <a:ext cx="6151562" cy="862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4/25/22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4/25/22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4/25/22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dc.gov/Case-Surveillance/COVID-19-Case-Surveillance-Public-Use-Data-with-Ge/n8mc-b4w4" TargetMode="External"/><Relationship Id="rId3" Type="http://schemas.openxmlformats.org/officeDocument/2006/relationships/hyperlink" Target="https://pandas.pydata.org/" TargetMode="External"/><Relationship Id="rId7" Type="http://schemas.openxmlformats.org/officeDocument/2006/relationships/hyperlink" Target="https://github.com/CSSEGISandData/COVID-19" TargetMode="External"/><Relationship Id="rId2" Type="http://schemas.openxmlformats.org/officeDocument/2006/relationships/hyperlink" Target="https://plotl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ask.palletsprojects.com/en/2.0.x/" TargetMode="External"/><Relationship Id="rId5" Type="http://schemas.openxmlformats.org/officeDocument/2006/relationships/hyperlink" Target="https://plotly.com/dash/" TargetMode="External"/><Relationship Id="rId4" Type="http://schemas.openxmlformats.org/officeDocument/2006/relationships/hyperlink" Target="https://en.wikipedia.org/wiki/SQ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1852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Covid Viz-Hub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860002"/>
            <a:ext cx="6801612" cy="1645919"/>
          </a:xfrm>
        </p:spPr>
        <p:txBody>
          <a:bodyPr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Group 10 Members:</a:t>
            </a:r>
            <a:endParaRPr lang="en-IN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Jacob Celestine (jc277)</a:t>
            </a: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Nisha Kumari (nk755)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Sihao Sun (ss3665)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5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5D02-B4DB-4EC1-A8CF-0F8F1D5C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 of Processing &amp; Software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9B17-22E0-4348-B808-A568421D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2611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Batch Processing of both CDC and JHU data.</a:t>
            </a:r>
          </a:p>
          <a:p>
            <a:r>
              <a:rPr lang="en-IN" dirty="0"/>
              <a:t>Python: An interpreted high-level general-purpose programming language.</a:t>
            </a:r>
          </a:p>
          <a:p>
            <a:r>
              <a:rPr lang="en-IN" dirty="0"/>
              <a:t>Plotly: Provides online graphing, analytics, and statistics tools for individuals and collaboration, as well as scientific graphing libraries for Python, R, MATLAB, Perl, Julia, Arduino, and REST.</a:t>
            </a:r>
          </a:p>
          <a:p>
            <a:r>
              <a:rPr lang="en-IN" dirty="0"/>
              <a:t>Dash: Dash is a python framework created by Plotly for creating interactive web applications. It is written on the top of Flask, Plotly.js and React.js.</a:t>
            </a:r>
          </a:p>
          <a:p>
            <a:r>
              <a:rPr lang="en-IN" dirty="0"/>
              <a:t>Pandas: A fast, powerful, flexible and easy to use open source data analysis and manipulation tool, built on top of the Python programming language.</a:t>
            </a:r>
          </a:p>
          <a:p>
            <a:r>
              <a:rPr lang="en-IN" dirty="0"/>
              <a:t>Flask: A web framework and Python module that lets you develop web applications easily.</a:t>
            </a:r>
          </a:p>
          <a:p>
            <a:r>
              <a:rPr lang="en-IN" dirty="0"/>
              <a:t>JavaScript: High-level, often just-in-time compiled, and multi-paradigm programming language.</a:t>
            </a:r>
          </a:p>
          <a:p>
            <a:r>
              <a:rPr lang="en-IN" dirty="0"/>
              <a:t>HTML and CSS: Used to construct and style the frontend.</a:t>
            </a:r>
          </a:p>
          <a:p>
            <a:r>
              <a:rPr lang="en-IN" dirty="0"/>
              <a:t>SQL: A standardized programming language that is used to manage relational databases and perform various operations on the data in them.</a:t>
            </a:r>
          </a:p>
        </p:txBody>
      </p:sp>
    </p:spTree>
    <p:extLst>
      <p:ext uri="{BB962C8B-B14F-4D97-AF65-F5344CB8AC3E}">
        <p14:creationId xmlns:p14="http://schemas.microsoft.com/office/powerpoint/2010/main" val="357039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ScreenshoTs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ScreenshoTs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956054" y="640080"/>
            <a:ext cx="4934188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8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56054" y="1342728"/>
            <a:ext cx="4934188" cy="38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1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56054" y="1611815"/>
            <a:ext cx="4934188" cy="33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2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90147" y="1342728"/>
            <a:ext cx="4066001" cy="38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82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0EE7F-7EC7-4F3E-B797-B738345B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66545" y="1342728"/>
            <a:ext cx="4913205" cy="38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 dirty="0"/>
              <a:t>Screenshots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35410D-7003-2F8B-8E55-E3C2EB7DF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4384" y="4726745"/>
            <a:ext cx="7157528" cy="2110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E568E-258F-11B7-80DC-DA5CE0802DE1}"/>
              </a:ext>
            </a:extLst>
          </p:cNvPr>
          <p:cNvSpPr txBox="1"/>
          <p:nvPr/>
        </p:nvSpPr>
        <p:spPr>
          <a:xfrm>
            <a:off x="7537705" y="4520890"/>
            <a:ext cx="165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Racing Bar Plot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8F64F-C7F1-13DD-DAC3-26DE7739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69" y="254708"/>
            <a:ext cx="5007271" cy="4011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3B09E-66F9-05C1-AA5F-89867736F91D}"/>
              </a:ext>
            </a:extLst>
          </p:cNvPr>
          <p:cNvSpPr txBox="1"/>
          <p:nvPr/>
        </p:nvSpPr>
        <p:spPr>
          <a:xfrm>
            <a:off x="9834814" y="21189"/>
            <a:ext cx="2288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Interactive Dynamic Multi-optional Line Plot</a:t>
            </a:r>
          </a:p>
        </p:txBody>
      </p:sp>
    </p:spTree>
    <p:extLst>
      <p:ext uri="{BB962C8B-B14F-4D97-AF65-F5344CB8AC3E}">
        <p14:creationId xmlns:p14="http://schemas.microsoft.com/office/powerpoint/2010/main" val="399241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COVID ANALYTICS : seir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74B59C-9D67-DD7B-3BEA-7351E04A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2" y="973749"/>
            <a:ext cx="4297680" cy="2933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A20DA-BB98-1ADF-5A01-AF79E636A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84" y="1228556"/>
            <a:ext cx="6140964" cy="24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 dirty="0"/>
              <a:t>COVID ANALYTICS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CE826-CEDB-2764-D632-912706AD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3" y="0"/>
            <a:ext cx="7537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Why this dataset?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2" descr="SmartArt Timeline graphic placeholder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663101"/>
              </p:ext>
            </p:extLst>
          </p:nvPr>
        </p:nvGraphicFramePr>
        <p:xfrm>
          <a:off x="5619750" y="801254"/>
          <a:ext cx="5928783" cy="525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Interactive dynamic seir simulated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1C75A-E650-EDDC-FD21-4D53783D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06" y="640078"/>
            <a:ext cx="8745188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07BA0-AD24-49D9-946E-3BE3417A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seir simulated plot with social distancing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72F27-36DA-B33D-B4D9-68DCDDC3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80440"/>
            <a:ext cx="11747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2FC61-1AA3-4728-9D13-2D2972BF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0" i="0" u="none" strike="noStrike" dirty="0">
                <a:effectLst/>
              </a:rPr>
              <a:t>Demo</a:t>
            </a:r>
            <a:endParaRPr lang="en-US" sz="3200" dirty="0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065B0842-EC06-4998-A19C-9BDBB2AF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625-9817-4C51-B23B-89152DE1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Interactivity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5E69-D658-444A-8DCF-BF2702D3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Allows users to interact with graphs on display, allowing for a better storytelling experience. </a:t>
            </a:r>
          </a:p>
          <a:p>
            <a:r>
              <a:rPr lang="en-IN" dirty="0"/>
              <a:t>Supports various interactive features such as:</a:t>
            </a:r>
          </a:p>
          <a:p>
            <a:pPr lvl="1"/>
            <a:r>
              <a:rPr lang="en-IN" b="0" i="0" dirty="0">
                <a:solidFill>
                  <a:srgbClr val="292929"/>
                </a:solidFill>
                <a:effectLst/>
                <a:latin typeface="Gill Sans MT (Body)"/>
              </a:rPr>
              <a:t>Animations for time series data</a:t>
            </a:r>
            <a:endParaRPr lang="en-IN" dirty="0"/>
          </a:p>
          <a:p>
            <a:pPr lvl="1"/>
            <a:r>
              <a:rPr lang="en-IN" dirty="0"/>
              <a:t>Subset exploration</a:t>
            </a:r>
          </a:p>
          <a:p>
            <a:pPr lvl="1"/>
            <a:r>
              <a:rPr lang="en-IN" dirty="0"/>
              <a:t>Zooming in and out</a:t>
            </a:r>
          </a:p>
          <a:p>
            <a:pPr lvl="1"/>
            <a:r>
              <a:rPr lang="en-IN" dirty="0"/>
              <a:t>Point value display</a:t>
            </a:r>
          </a:p>
          <a:p>
            <a:pPr lvl="1"/>
            <a:r>
              <a:rPr lang="en-IN" dirty="0"/>
              <a:t>Drop down filters</a:t>
            </a:r>
          </a:p>
          <a:p>
            <a:pPr lvl="1"/>
            <a:r>
              <a:rPr lang="en-IN" dirty="0"/>
              <a:t>Panning graphs</a:t>
            </a:r>
            <a:endParaRPr lang="en-IN" b="0" i="0" dirty="0">
              <a:solidFill>
                <a:srgbClr val="292929"/>
              </a:solidFill>
              <a:effectLst/>
              <a:latin typeface="Gill Sans MT (Body)"/>
            </a:endParaRPr>
          </a:p>
          <a:p>
            <a:r>
              <a:rPr lang="en-IN" dirty="0">
                <a:solidFill>
                  <a:srgbClr val="292929"/>
                </a:solidFill>
                <a:latin typeface="Gill Sans MT (Body)"/>
              </a:rPr>
              <a:t>Visiting data at a specific time period.</a:t>
            </a:r>
          </a:p>
        </p:txBody>
      </p:sp>
    </p:spTree>
    <p:extLst>
      <p:ext uri="{BB962C8B-B14F-4D97-AF65-F5344CB8AC3E}">
        <p14:creationId xmlns:p14="http://schemas.microsoft.com/office/powerpoint/2010/main" val="210112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93D76-A6AA-4816-A076-87EC624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IN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Gantt Chart</a:t>
            </a:r>
            <a:endParaRPr lang="en-US" dirty="0"/>
          </a:p>
        </p:txBody>
      </p:sp>
      <p:pic>
        <p:nvPicPr>
          <p:cNvPr id="5" name="Content Placeholder 4" descr="Chart, timeline&#10;&#10;Description automatically generated">
            <a:extLst>
              <a:ext uri="{FF2B5EF4-FFF2-40B4-BE49-F238E27FC236}">
                <a16:creationId xmlns:a16="http://schemas.microsoft.com/office/drawing/2014/main" id="{E3F78134-D58F-4DED-91FC-EA1EBE67B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27" y="2231251"/>
            <a:ext cx="7907545" cy="35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7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CE76-6340-2CEC-A884-9F934F8D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24CF-EACC-264E-F230-EB0D8B07E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The entire application can be extended to include comparisons between states in countries other than the US. 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A model can be built to predict the trends in different states based on the past data and other features, which will help the government takes preemptive measures.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The application can be built into a one stop place for Covid, by adding features like latest news, recommendations from WHO etc.</a:t>
            </a:r>
          </a:p>
        </p:txBody>
      </p:sp>
    </p:spTree>
    <p:extLst>
      <p:ext uri="{BB962C8B-B14F-4D97-AF65-F5344CB8AC3E}">
        <p14:creationId xmlns:p14="http://schemas.microsoft.com/office/powerpoint/2010/main" val="1916709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BEA-40D1-CA9F-2FA1-4D82708E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2C5D-107F-3D60-D3DB-006DA704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Times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In conclusion, this entire project experience has taught us to: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, Dash, and SQL for creating beautiful visualization and dashboards.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Learn the various stages in creating a dashboard such as extraction, cleaning, transforming, and modelling the data.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Gave a better understanding on how to deal with analytics on real word entities.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Understand how to normalize and reduce the data to make it suitable for visual analytics.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Handle large datasets with a record size of around 500 bytes. </a:t>
            </a:r>
          </a:p>
        </p:txBody>
      </p:sp>
    </p:spTree>
    <p:extLst>
      <p:ext uri="{BB962C8B-B14F-4D97-AF65-F5344CB8AC3E}">
        <p14:creationId xmlns:p14="http://schemas.microsoft.com/office/powerpoint/2010/main" val="1435766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EF20-D227-4C0A-AF10-E4811051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2807-804B-476C-8F5F-1CECB573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hlinkClick r:id="rId2"/>
              </a:rPr>
              <a:t>https://plotly.com/</a:t>
            </a:r>
            <a:endParaRPr lang="en-IN" dirty="0"/>
          </a:p>
          <a:p>
            <a:pPr algn="just"/>
            <a:r>
              <a:rPr lang="en-IN" dirty="0">
                <a:hlinkClick r:id="rId3"/>
              </a:rPr>
              <a:t>https://pandas.pydata.org/</a:t>
            </a:r>
            <a:endParaRPr lang="en-IN" dirty="0">
              <a:hlinkClick r:id="rId4"/>
            </a:endParaRPr>
          </a:p>
          <a:p>
            <a:pPr algn="just"/>
            <a:r>
              <a:rPr lang="en-IN" dirty="0">
                <a:hlinkClick r:id="rId4"/>
              </a:rPr>
              <a:t>https://en.wikipedia.org/wiki/SQL</a:t>
            </a:r>
            <a:endParaRPr lang="en-IN" dirty="0"/>
          </a:p>
          <a:p>
            <a:pPr algn="just"/>
            <a:r>
              <a:rPr lang="en-IN" dirty="0">
                <a:hlinkClick r:id="rId5"/>
              </a:rPr>
              <a:t>https://plotly.com/dash/</a:t>
            </a:r>
            <a:endParaRPr lang="en-IN" dirty="0"/>
          </a:p>
          <a:p>
            <a:pPr algn="just"/>
            <a:r>
              <a:rPr lang="en-IN" dirty="0">
                <a:hlinkClick r:id="rId6"/>
              </a:rPr>
              <a:t>https://flask.palletsprojects.com/en/2.0.x/</a:t>
            </a:r>
            <a:endParaRPr lang="en-IN" dirty="0"/>
          </a:p>
          <a:p>
            <a:pPr algn="just"/>
            <a:r>
              <a:rPr lang="en-IN" dirty="0">
                <a:hlinkClick r:id="rId7"/>
              </a:rPr>
              <a:t>https://github.com/CSSEGISandData/COVID-19</a:t>
            </a:r>
            <a:endParaRPr lang="en-IN" dirty="0"/>
          </a:p>
          <a:p>
            <a:pPr algn="just"/>
            <a:r>
              <a:rPr lang="en-IN" dirty="0">
                <a:hlinkClick r:id="rId8"/>
              </a:rPr>
              <a:t>https://data.cdc.gov/Case-Surveillance/COVID-19-Case-Surveillance-Public-Use-Data-with-Ge/n8mc-b4w4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5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37CA9-FE4F-483C-98CE-DC722546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18891"/>
            <a:ext cx="8991600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6737DBD-6CFC-4EC1-A3DB-BA60518F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820" y="640079"/>
            <a:ext cx="2456360" cy="24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76E0-CCD5-4355-9558-EBDE33D8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Expected Target Users</a:t>
            </a:r>
            <a:endParaRPr lang="en-IN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82CB-6408-4969-B3C0-CD2F6F1A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r>
              <a:rPr lang="en-IN" b="1" dirty="0">
                <a:solidFill>
                  <a:srgbClr val="404040"/>
                </a:solidFill>
              </a:rPr>
              <a:t>Common People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visualize and gain key insights to the spreading of the virus.</a:t>
            </a:r>
          </a:p>
          <a:p>
            <a:r>
              <a:rPr lang="en-IN" b="1" dirty="0">
                <a:solidFill>
                  <a:srgbClr val="404040"/>
                </a:solidFill>
              </a:rPr>
              <a:t>State &amp; Federal Governments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facilitate containment actions, planning or any public health measure that contributes to fighting the COVID-19 pandemic in the state or beyond if requested.</a:t>
            </a:r>
          </a:p>
          <a:p>
            <a:r>
              <a:rPr lang="en-IN" b="1" dirty="0">
                <a:solidFill>
                  <a:srgbClr val="404040"/>
                </a:solidFill>
              </a:rPr>
              <a:t>Local Businesses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analyse the trend and take appropriate decisions.</a:t>
            </a:r>
          </a:p>
          <a:p>
            <a:r>
              <a:rPr lang="en-IN" b="1" dirty="0">
                <a:solidFill>
                  <a:srgbClr val="404040"/>
                </a:solidFill>
              </a:rPr>
              <a:t>Hospitals &amp; Health Workers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As the people treating COVID patients, they need to kept updated about the trends and patterns happening around them.</a:t>
            </a:r>
          </a:p>
        </p:txBody>
      </p:sp>
    </p:spTree>
    <p:extLst>
      <p:ext uri="{BB962C8B-B14F-4D97-AF65-F5344CB8AC3E}">
        <p14:creationId xmlns:p14="http://schemas.microsoft.com/office/powerpoint/2010/main" val="174300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656E013-C5D1-40E8-A11B-562F6A03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29973-CA94-4031-8692-0E2DB6DA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Dataset Description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2D63F4-B0E1-4039-90FD-768B7B23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0721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F6B2ECC-5166-473E-8533-737B9B819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4712"/>
            <a:ext cx="6558192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E561167-1FA1-4BDB-ABF1-3D1CA1552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00211"/>
              </p:ext>
            </p:extLst>
          </p:nvPr>
        </p:nvGraphicFramePr>
        <p:xfrm>
          <a:off x="5006975" y="1447800"/>
          <a:ext cx="5888038" cy="396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458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3894-2716-444B-AA78-C6B24A6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Fundamental 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en-US" sz="1050" dirty="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52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8F954E6E-1236-4E3C-B847-8A8A155D9A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896972"/>
              </p:ext>
            </p:extLst>
          </p:nvPr>
        </p:nvGraphicFramePr>
        <p:xfrm>
          <a:off x="4822166" y="1122807"/>
          <a:ext cx="5774375" cy="42976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72891">
                  <a:extLst>
                    <a:ext uri="{9D8B030D-6E8A-4147-A177-3AD203B41FA5}">
                      <a16:colId xmlns:a16="http://schemas.microsoft.com/office/drawing/2014/main" val="1277697243"/>
                    </a:ext>
                  </a:extLst>
                </a:gridCol>
                <a:gridCol w="3201484">
                  <a:extLst>
                    <a:ext uri="{9D8B030D-6E8A-4147-A177-3AD203B41FA5}">
                      <a16:colId xmlns:a16="http://schemas.microsoft.com/office/drawing/2014/main" val="3705406047"/>
                    </a:ext>
                  </a:extLst>
                </a:gridCol>
              </a:tblGrid>
              <a:tr h="630027">
                <a:tc>
                  <a:txBody>
                    <a:bodyPr/>
                    <a:lstStyle/>
                    <a:p>
                      <a:pPr algn="ctr"/>
                      <a:r>
                        <a:rPr lang="en-IN" sz="1800" b="0" cap="all" spc="150">
                          <a:solidFill>
                            <a:schemeClr val="lt1"/>
                          </a:solidFill>
                        </a:rPr>
                        <a:t>CDC Dataset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cap="all" spc="150">
                          <a:solidFill>
                            <a:schemeClr val="lt1"/>
                          </a:solidFill>
                        </a:rPr>
                        <a:t>JHU Dataset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997193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19 Columns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11 fixed columns + Date columns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445125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2 Quantitative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5 Quantitative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16046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17 Plain text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6 Plain text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641962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Updated every 2 weeks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Updated daily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957440"/>
                  </a:ext>
                </a:extLst>
              </a:tr>
              <a:tr h="798786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Each row is a deidentified patient case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Each row shows changes to a country/ state per day.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6090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Cross-sectional data</a:t>
                      </a:r>
                      <a:endParaRPr lang="en-IN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Time-series data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0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131C-C914-496B-97CE-06FB3BA8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8148"/>
            <a:ext cx="7729728" cy="1188720"/>
          </a:xfrm>
        </p:spPr>
        <p:txBody>
          <a:bodyPr/>
          <a:lstStyle/>
          <a:p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Dataset Snippet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B2EB4-3EFB-4D4E-B0F4-E139F5CAA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" y="4418702"/>
            <a:ext cx="12192000" cy="88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6E0D6-3132-49B7-8705-A714CBA8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" y="2067297"/>
            <a:ext cx="12192000" cy="67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7D373-A67C-400C-9C1E-451E0F72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" y="3353663"/>
            <a:ext cx="12166464" cy="774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DF037-0CBB-438F-94CB-AB8EEBDFF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" y="5587871"/>
            <a:ext cx="12192000" cy="784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F07B8-4020-4F73-B2C8-BACCC707361B}"/>
              </a:ext>
            </a:extLst>
          </p:cNvPr>
          <p:cNvSpPr txBox="1"/>
          <p:nvPr/>
        </p:nvSpPr>
        <p:spPr>
          <a:xfrm>
            <a:off x="5425664" y="1602000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CDC data: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D7240-10BF-4F81-9DA5-9FDF83908EFF}"/>
              </a:ext>
            </a:extLst>
          </p:cNvPr>
          <p:cNvSpPr txBox="1"/>
          <p:nvPr/>
        </p:nvSpPr>
        <p:spPr>
          <a:xfrm>
            <a:off x="5558505" y="2865046"/>
            <a:ext cx="10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JHU data:</a:t>
            </a:r>
          </a:p>
        </p:txBody>
      </p:sp>
    </p:spTree>
    <p:extLst>
      <p:ext uri="{BB962C8B-B14F-4D97-AF65-F5344CB8AC3E}">
        <p14:creationId xmlns:p14="http://schemas.microsoft.com/office/powerpoint/2010/main" val="376849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6B826-6ED9-4F13-ACF2-23A7B16E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0" i="0" u="none" strike="noStrike">
                <a:effectLst/>
              </a:rPr>
              <a:t>Entity Relationship Diagram</a:t>
            </a:r>
            <a:endParaRPr lang="en-US" sz="320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696340D-AEC1-4928-AC19-6838F0D7A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481" y="640078"/>
            <a:ext cx="6505038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C5582-B700-4000-8A02-3803CE47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IN" sz="2400" b="0" i="0" u="none" strike="noStrike">
                <a:effectLst/>
                <a:latin typeface="Calibri" panose="020F0502020204030204" pitchFamily="34" charset="0"/>
              </a:rPr>
              <a:t>Data Insights and Interesting Findings Expected</a:t>
            </a:r>
            <a:endParaRPr lang="en-IN" sz="2400"/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364980-0123-4809-B80E-5D4D427D8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107727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8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D1EF0-9623-49E2-9010-2A210990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07077" y="1140231"/>
            <a:ext cx="6204072" cy="45775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12928-18CC-4300-B23E-186F657D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b="0" i="0" u="none" strike="noStrike">
                <a:solidFill>
                  <a:srgbClr val="FFFFFF"/>
                </a:solidFill>
                <a:effectLst/>
              </a:rPr>
              <a:t>Conceptual Flowchart</a:t>
            </a:r>
            <a:endParaRPr lang="en-US" sz="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32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662</TotalTime>
  <Words>1105</Words>
  <Application>Microsoft Macintosh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Gill Sans MT (Body)</vt:lpstr>
      <vt:lpstr>Times</vt:lpstr>
      <vt:lpstr>Parcel</vt:lpstr>
      <vt:lpstr>Covid Viz-Hub</vt:lpstr>
      <vt:lpstr>Why this dataset?</vt:lpstr>
      <vt:lpstr>Expected Target Users</vt:lpstr>
      <vt:lpstr>Dataset Description</vt:lpstr>
      <vt:lpstr>Fundamental  QUESTIONS</vt:lpstr>
      <vt:lpstr>Dataset Snippet</vt:lpstr>
      <vt:lpstr>Entity Relationship Diagram</vt:lpstr>
      <vt:lpstr>Data Insights and Interesting Findings Expected</vt:lpstr>
      <vt:lpstr>Conceptual Flowchart</vt:lpstr>
      <vt:lpstr>Mode of Processing &amp; Software Tools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COVID ANALYTICS : seir model</vt:lpstr>
      <vt:lpstr>COVID ANALYTICS</vt:lpstr>
      <vt:lpstr>Interactive dynamic seir simulated plot</vt:lpstr>
      <vt:lpstr>seir simulated plot with social distancing</vt:lpstr>
      <vt:lpstr>Demo</vt:lpstr>
      <vt:lpstr>Interactivity FEATURES</vt:lpstr>
      <vt:lpstr>Gantt Chart</vt:lpstr>
      <vt:lpstr>Future Work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Viz-Hub</dc:title>
  <dc:creator>Jacob Celestine</dc:creator>
  <cp:lastModifiedBy>Jacob Celestine</cp:lastModifiedBy>
  <cp:revision>141</cp:revision>
  <dcterms:created xsi:type="dcterms:W3CDTF">2022-02-17T03:56:12Z</dcterms:created>
  <dcterms:modified xsi:type="dcterms:W3CDTF">2022-04-25T17:09:27Z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